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74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5" r:id="rId12"/>
    <p:sldId id="291" r:id="rId13"/>
    <p:sldId id="292" r:id="rId14"/>
    <p:sldId id="293" r:id="rId15"/>
    <p:sldId id="289" r:id="rId16"/>
    <p:sldId id="278" r:id="rId17"/>
    <p:sldId id="277" r:id="rId18"/>
    <p:sldId id="279" r:id="rId19"/>
    <p:sldId id="281" r:id="rId20"/>
    <p:sldId id="282" r:id="rId21"/>
    <p:sldId id="283" r:id="rId22"/>
    <p:sldId id="287" r:id="rId23"/>
    <p:sldId id="284" r:id="rId24"/>
    <p:sldId id="288" r:id="rId25"/>
    <p:sldId id="257" r:id="rId26"/>
    <p:sldId id="259" r:id="rId27"/>
    <p:sldId id="285" r:id="rId28"/>
    <p:sldId id="286" r:id="rId29"/>
    <p:sldId id="267" r:id="rId30"/>
    <p:sldId id="263" r:id="rId31"/>
    <p:sldId id="266" r:id="rId32"/>
    <p:sldId id="290" r:id="rId33"/>
    <p:sldId id="280" r:id="rId34"/>
    <p:sldId id="294" r:id="rId35"/>
    <p:sldId id="296" r:id="rId36"/>
    <p:sldId id="295" r:id="rId37"/>
    <p:sldId id="298" r:id="rId38"/>
    <p:sldId id="297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88844" autoAdjust="0"/>
  </p:normalViewPr>
  <p:slideViewPr>
    <p:cSldViewPr snapToGrid="0">
      <p:cViewPr varScale="1">
        <p:scale>
          <a:sx n="62" d="100"/>
          <a:sy n="62" d="100"/>
        </p:scale>
        <p:origin x="7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0E604A-3088-4975-A020-FF840AD8E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DEC79E-BC1B-4BBF-AD0F-7746D0694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D709F1-AFF9-4C01-884A-7E5BC30EC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613450-0ED9-41C3-9FDD-20835D42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C345D2-C8C6-4D26-87FA-5EA0D4C28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121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94BDA4-C600-40AF-9F50-4156D8D2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DEAE50-B0BF-4C33-AD96-5B8078CD2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1E763B-52A8-4DA8-A099-1B5FFF8C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21E471-1B8F-4F4A-8D6A-01DC00AB3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A12206D-E364-41B5-9A08-9360A449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35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AB2E226-1CE6-4D1F-820A-B27B1F1D9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FA72C5D-8F5D-4514-80B1-1B4141934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E6C5CE-B0B6-43EC-BE9F-B3529192C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1C6B79-1447-413A-8F59-C9C7C3F0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4FF27D-065D-4B01-B26E-714661AD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69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12A179-04AD-4B0C-9ECC-617A199A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7AB138-2E6A-4287-A801-E1972A37F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A843E6-A148-45BA-A48E-188745FD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AA9873-511E-4EDC-B044-B3A5195A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6517EA9-3E65-46F5-84AB-0B8EAC7D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99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7727B-C5B7-42AD-8628-D791106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D19880-5579-4A25-A4DD-06066E22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3A6059B-9AAD-45F8-B80B-B1F4DA80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4D5B21-4E46-4D71-BFEA-4F50E5450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79FAE7-230E-4B67-83B8-FC2BA270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52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75981-62E0-4635-9946-FE9D0CF7D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51CA89-57E3-4FFC-B430-A98724DBE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FE2C1BD-461C-4B22-A901-85B78A0E9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56AFDA-2737-41F6-9BFB-2C202F6B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85BF91C-CED0-4339-BD01-B732D85E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BB45DB2-5A77-4EDE-AA43-F2782B0C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74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5A3E73-FC9F-46CB-8217-79B393D17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8907EF-4BDA-4F74-A596-354C96266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2FB692B-E24B-45A2-BB2B-B48178D71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6B16371-3394-419E-9A67-267A7CB92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8EA7C6A-2F8D-4FCF-8332-3F522687E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8ADF0A9-8472-486F-BC11-0460F7E5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E4DEC0C-2C52-40AA-9B86-8C1CA5AA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47C629A-D533-4C8C-BDC7-B57FFF452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14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72B770-46B2-4838-ABAD-69CEA81B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9C69C09-1FC4-41D7-AD1A-2B060A03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06E8C0C-0A6E-41B9-A791-45761666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7C2B64C-49E7-4951-BD16-B413C20F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213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41E27A8-6368-4822-9886-65DC9B17E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DA05FC0-8702-4C6C-B170-60D124C5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F2FAB6-252E-4C29-A87B-3E64CB56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94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6A8A3-1CCC-4EF1-AA0C-064B26D56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992B24-2A0C-4833-B033-ADA97F204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3388CA-02C8-44C6-941E-5A8AFB856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1034BE-EDDC-4677-A415-564F51395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FF0464-92D2-4620-9CF5-5D6A2B24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480CDA8-2488-4460-A85F-FE32A030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3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1C4FA-4397-4292-8490-AA48ADFD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60B1F0F-D934-4016-8101-EC65DDC3A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F1F7A0-9A68-4EEC-9CE4-C1D4B6073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214CD44-4C42-47FA-BDD8-AB78CD1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8A9DF1-7027-4743-9541-FE0E3490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BC600C-7666-4381-BC76-8841F071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83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7F5BAE7-2F00-47B4-8A39-4B69712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8A603-C920-468E-AE68-BF776E720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B6B245-93EC-4796-94DD-5E65AB2F1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492F-E172-4260-8BC5-B995162FEEB5}" type="datetimeFigureOut">
              <a:rPr lang="it-IT" smtClean="0"/>
              <a:t>26/04/2020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4EE0EF8-DF17-43D3-8360-DE4AAF493B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B670D-D6ED-4CE0-891A-6ED182A91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7E943-46DD-45FB-9EF2-9AF2DE7202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948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88.gif"/><Relationship Id="rId9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gif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7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274C97B-406A-492F-9085-A34374B4357A}"/>
              </a:ext>
            </a:extLst>
          </p:cNvPr>
          <p:cNvSpPr/>
          <p:nvPr/>
        </p:nvSpPr>
        <p:spPr>
          <a:xfrm>
            <a:off x="3595955" y="0"/>
            <a:ext cx="8596045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CCE24A8-CA99-4CF7-AFE3-0074F40611FA}"/>
              </a:ext>
            </a:extLst>
          </p:cNvPr>
          <p:cNvSpPr/>
          <p:nvPr/>
        </p:nvSpPr>
        <p:spPr>
          <a:xfrm>
            <a:off x="0" y="3436432"/>
            <a:ext cx="8774129" cy="12177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>
                <a:solidFill>
                  <a:schemeClr val="bg1"/>
                </a:solidFill>
              </a:rPr>
              <a:t>Food Security </a:t>
            </a:r>
            <a:r>
              <a:rPr lang="it-IT" sz="6600" dirty="0" err="1">
                <a:solidFill>
                  <a:schemeClr val="bg1"/>
                </a:solidFill>
              </a:rPr>
              <a:t>Prediction</a:t>
            </a:r>
            <a:endParaRPr lang="it-IT" sz="6600" dirty="0">
              <a:solidFill>
                <a:schemeClr val="bg1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228189C-469C-4BA0-8E02-5B53C496D660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15E31C5-236A-4EF0-89ED-9746C700425F}"/>
              </a:ext>
            </a:extLst>
          </p:cNvPr>
          <p:cNvSpPr/>
          <p:nvPr/>
        </p:nvSpPr>
        <p:spPr>
          <a:xfrm>
            <a:off x="0" y="3343729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000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16ECD3-B26E-4B80-90CE-25586EEBD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r="30237"/>
          <a:stretch/>
        </p:blipFill>
        <p:spPr>
          <a:xfrm>
            <a:off x="5815173" y="0"/>
            <a:ext cx="6376827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CEA9A-E6E5-4E09-904B-B2A1F5FBE7E4}"/>
              </a:ext>
            </a:extLst>
          </p:cNvPr>
          <p:cNvSpPr txBox="1"/>
          <p:nvPr/>
        </p:nvSpPr>
        <p:spPr>
          <a:xfrm>
            <a:off x="206019" y="2932563"/>
            <a:ext cx="7943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ANALYSIS DATA </a:t>
            </a:r>
          </a:p>
        </p:txBody>
      </p:sp>
    </p:spTree>
    <p:extLst>
      <p:ext uri="{BB962C8B-B14F-4D97-AF65-F5344CB8AC3E}">
        <p14:creationId xmlns:p14="http://schemas.microsoft.com/office/powerpoint/2010/main" val="1004588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9C4447-7BE7-49F9-87C7-C486A3930B70}"/>
              </a:ext>
            </a:extLst>
          </p:cNvPr>
          <p:cNvSpPr txBox="1"/>
          <p:nvPr/>
        </p:nvSpPr>
        <p:spPr>
          <a:xfrm>
            <a:off x="267129" y="216026"/>
            <a:ext cx="6842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err="1"/>
              <a:t>Permutation</a:t>
            </a:r>
            <a:r>
              <a:rPr lang="it-IT" sz="4800" dirty="0"/>
              <a:t> </a:t>
            </a:r>
            <a:r>
              <a:rPr lang="it-IT" sz="4800" dirty="0" err="1"/>
              <a:t>entropy</a:t>
            </a:r>
            <a:r>
              <a:rPr lang="it-IT" sz="4800" baseline="30000" dirty="0"/>
              <a:t>[1]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66A060E-89FB-4B70-9972-DE9F6CE5F4AF}"/>
              </a:ext>
            </a:extLst>
          </p:cNvPr>
          <p:cNvSpPr/>
          <p:nvPr/>
        </p:nvSpPr>
        <p:spPr>
          <a:xfrm>
            <a:off x="257218" y="6375686"/>
            <a:ext cx="93220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/>
              <a:t>[1]. "On the </a:t>
            </a:r>
            <a:r>
              <a:rPr lang="it-IT" sz="1400" dirty="0" err="1"/>
              <a:t>predictability</a:t>
            </a:r>
            <a:r>
              <a:rPr lang="it-IT" sz="1400" dirty="0"/>
              <a:t> of </a:t>
            </a:r>
            <a:r>
              <a:rPr lang="it-IT" sz="1400" dirty="0" err="1"/>
              <a:t>infectious</a:t>
            </a:r>
            <a:r>
              <a:rPr lang="it-IT" sz="1400" dirty="0"/>
              <a:t> </a:t>
            </a:r>
            <a:r>
              <a:rPr lang="it-IT" sz="1400" dirty="0" err="1"/>
              <a:t>disease</a:t>
            </a:r>
            <a:r>
              <a:rPr lang="it-IT" sz="1400" dirty="0"/>
              <a:t> </a:t>
            </a:r>
            <a:r>
              <a:rPr lang="it-IT" sz="1400" dirty="0" err="1"/>
              <a:t>outbreaks</a:t>
            </a:r>
            <a:r>
              <a:rPr lang="it-IT" sz="1400" dirty="0"/>
              <a:t>", Samuel V. Scarpino &amp; Giovanni Petri.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E27FB177-BF2A-4BBC-9B65-81890FC6F2D9}"/>
                  </a:ext>
                </a:extLst>
              </p:cNvPr>
              <p:cNvSpPr/>
              <p:nvPr/>
            </p:nvSpPr>
            <p:spPr>
              <a:xfrm>
                <a:off x="267129" y="1191772"/>
                <a:ext cx="11609797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Permutation Entropy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 as a </a:t>
                </a:r>
                <a:r>
                  <a:rPr lang="en-US" sz="2000" b="0" i="1" dirty="0">
                    <a:solidFill>
                      <a:srgbClr val="000000"/>
                    </a:solidFill>
                    <a:effectLst/>
                  </a:rPr>
                  <a:t>model-free measure of time-series predictability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.</a:t>
                </a:r>
                <a:r>
                  <a:rPr lang="en-US" sz="2000" dirty="0"/>
                  <a:t> Let us consider a simple example of how it works: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Fixing the embedding dimension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3</m:t>
                    </m:r>
                  </m:oMath>
                </a14:m>
                <a:r>
                  <a:rPr lang="en-US" sz="2000" dirty="0"/>
                  <a:t>:</a:t>
                </a:r>
                <a:endParaRPr lang="it-IT" sz="2000" dirty="0"/>
              </a:p>
            </p:txBody>
          </p:sp>
        </mc:Choice>
        <mc:Fallback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E27FB177-BF2A-4BBC-9B65-81890FC6F2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29" y="1191772"/>
                <a:ext cx="11609797" cy="1631216"/>
              </a:xfrm>
              <a:prstGeom prst="rect">
                <a:avLst/>
              </a:prstGeom>
              <a:blipFill>
                <a:blip r:embed="rId2"/>
                <a:stretch>
                  <a:fillRect l="-578" t="-2247" r="-683" b="-561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547C2FCD-B509-45E6-BD2D-DAD1CD8E52B3}"/>
              </a:ext>
            </a:extLst>
          </p:cNvPr>
          <p:cNvSpPr/>
          <p:nvPr/>
        </p:nvSpPr>
        <p:spPr>
          <a:xfrm>
            <a:off x="267129" y="5296026"/>
            <a:ext cx="61816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</a:rPr>
              <a:t>The permutation entropy (PE) of the time-series is given by the Shannon entropy of symbolic time-series</a:t>
            </a:r>
            <a:r>
              <a:rPr lang="en-US" sz="2000" dirty="0"/>
              <a:t>:</a:t>
            </a: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10A906A-F9B3-45A2-832E-2F752AC2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225" y="1858980"/>
            <a:ext cx="4744948" cy="31400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C55F01C-3C94-4EE7-8ACE-216643FBA231}"/>
                  </a:ext>
                </a:extLst>
              </p:cNvPr>
              <p:cNvSpPr txBox="1"/>
              <p:nvPr/>
            </p:nvSpPr>
            <p:spPr>
              <a:xfrm>
                <a:off x="597879" y="3477277"/>
                <a:ext cx="39746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={120, 74, 203, 167, 92, 148, 174, 47}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C55F01C-3C94-4EE7-8ACE-216643FB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79" y="3477277"/>
                <a:ext cx="3974678" cy="276999"/>
              </a:xfrm>
              <a:prstGeom prst="rect">
                <a:avLst/>
              </a:prstGeom>
              <a:blipFill>
                <a:blip r:embed="rId4"/>
                <a:stretch>
                  <a:fillRect l="-920" t="-2174" r="-1840" b="-369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337AEB-9A1A-44B2-B18B-1F8A650A7F60}"/>
                  </a:ext>
                </a:extLst>
              </p:cNvPr>
              <p:cNvSpPr txBox="1"/>
              <p:nvPr/>
            </p:nvSpPr>
            <p:spPr>
              <a:xfrm>
                <a:off x="7017477" y="5296026"/>
                <a:ext cx="258237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9337AEB-9A1A-44B2-B18B-1F8A650A7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477" y="5296026"/>
                <a:ext cx="2582374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4ADD57E-8831-4F70-BB7F-1C3FC91EABAC}"/>
              </a:ext>
            </a:extLst>
          </p:cNvPr>
          <p:cNvCxnSpPr>
            <a:cxnSpLocks/>
          </p:cNvCxnSpPr>
          <p:nvPr/>
        </p:nvCxnSpPr>
        <p:spPr>
          <a:xfrm flipH="1" flipV="1">
            <a:off x="8712485" y="5753528"/>
            <a:ext cx="308221" cy="2638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395C081-80F8-43DF-92A7-7C852FABBAEC}"/>
                  </a:ext>
                </a:extLst>
              </p:cNvPr>
              <p:cNvSpPr txBox="1"/>
              <p:nvPr/>
            </p:nvSpPr>
            <p:spPr>
              <a:xfrm>
                <a:off x="9050475" y="5857403"/>
                <a:ext cx="2869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is the probability of encountering the symbol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it-IT" sz="1400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3395C081-80F8-43DF-92A7-7C852FABB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475" y="5857403"/>
                <a:ext cx="2869325" cy="523220"/>
              </a:xfrm>
              <a:prstGeom prst="rect">
                <a:avLst/>
              </a:prstGeom>
              <a:blipFill>
                <a:blip r:embed="rId6"/>
                <a:stretch>
                  <a:fillRect l="-638" t="-2326" b="-10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71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4F0902-443D-408B-9186-5DB58E096DAA}"/>
                  </a:ext>
                </a:extLst>
              </p:cNvPr>
              <p:cNvSpPr/>
              <p:nvPr/>
            </p:nvSpPr>
            <p:spPr>
              <a:xfrm>
                <a:off x="291101" y="400457"/>
                <a:ext cx="11609797" cy="1446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The predictability is defined as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𝜒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. The closer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 the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 is, the more regular and more deterministic the time-series is. </a:t>
                </a:r>
                <a:r>
                  <a:rPr lang="en-US" sz="2000" i="0" dirty="0" err="1">
                    <a:solidFill>
                      <a:srgbClr val="000000"/>
                    </a:solidFill>
                    <a:effectLst/>
                  </a:rPr>
                  <a:t>Contrarly</a:t>
                </a:r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, the smaller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 is, the more noisy and random the time-series is.</a:t>
                </a: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sz="2800" dirty="0">
                    <a:solidFill>
                      <a:srgbClr val="000000"/>
                    </a:solidFill>
                  </a:rPr>
                  <a:t>What is the best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</a:rPr>
                  <a:t>?</a:t>
                </a:r>
                <a:endParaRPr lang="it-IT" sz="2800" dirty="0"/>
              </a:p>
            </p:txBody>
          </p:sp>
        </mc:Choice>
        <mc:Fallback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394F0902-443D-408B-9186-5DB58E096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01" y="400457"/>
                <a:ext cx="11609797" cy="1446550"/>
              </a:xfrm>
              <a:prstGeom prst="rect">
                <a:avLst/>
              </a:prstGeom>
              <a:blipFill>
                <a:blip r:embed="rId2"/>
                <a:stretch>
                  <a:fillRect l="-1103" t="-2532" b="-113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B24A97BD-DA7F-40CD-B055-9E999EB43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37" y="2062080"/>
            <a:ext cx="7019900" cy="420492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88D1A8E-24C4-4672-A538-6CAA7EB0F9A1}"/>
              </a:ext>
            </a:extLst>
          </p:cNvPr>
          <p:cNvSpPr/>
          <p:nvPr/>
        </p:nvSpPr>
        <p:spPr>
          <a:xfrm>
            <a:off x="291101" y="2154783"/>
            <a:ext cx="4582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Helvetica Neue"/>
              </a:rPr>
              <a:t>I</a:t>
            </a:r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t encodes the fundamental temporal unit of predictability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0AB909D3-DA8A-4297-9B41-990B7A07A7B6}"/>
                  </a:ext>
                </a:extLst>
              </p:cNvPr>
              <p:cNvSpPr/>
              <p:nvPr/>
            </p:nvSpPr>
            <p:spPr>
              <a:xfrm>
                <a:off x="291101" y="3189857"/>
                <a:ext cx="4582160" cy="1797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The value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 should always decline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 grows, i.e. no minimum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 will exist for finite time-series.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0AB909D3-DA8A-4297-9B41-990B7A07A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01" y="3189857"/>
                <a:ext cx="4582160" cy="1797159"/>
              </a:xfrm>
              <a:prstGeom prst="rect">
                <a:avLst/>
              </a:prstGeom>
              <a:blipFill>
                <a:blip r:embed="rId4"/>
                <a:stretch>
                  <a:fillRect l="-1198" t="-16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4F73E26-DD5D-41C6-882D-0D2CA178AB3B}"/>
              </a:ext>
            </a:extLst>
          </p:cNvPr>
          <p:cNvCxnSpPr>
            <a:cxnSpLocks/>
          </p:cNvCxnSpPr>
          <p:nvPr/>
        </p:nvCxnSpPr>
        <p:spPr>
          <a:xfrm>
            <a:off x="2438343" y="4299857"/>
            <a:ext cx="0" cy="549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C472CE-B433-4B4C-AC0F-1334E19CEA1C}"/>
                  </a:ext>
                </a:extLst>
              </p:cNvPr>
              <p:cNvSpPr txBox="1"/>
              <p:nvPr/>
            </p:nvSpPr>
            <p:spPr>
              <a:xfrm>
                <a:off x="609545" y="5083435"/>
                <a:ext cx="3614771" cy="5846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°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𝑜𝑏𝑠𝑒𝑟𝑣𝑒𝑑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𝑠𝑦𝑚𝑏𝑜𝑙𝑠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34C472CE-B433-4B4C-AC0F-1334E19CE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45" y="5083435"/>
                <a:ext cx="3614771" cy="5846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33336D9-6D1F-4E5A-AE24-9EEBC8C7E7C5}"/>
                  </a:ext>
                </a:extLst>
              </p:cNvPr>
              <p:cNvSpPr txBox="1"/>
              <p:nvPr/>
            </p:nvSpPr>
            <p:spPr>
              <a:xfrm>
                <a:off x="542676" y="6023499"/>
                <a:ext cx="3999059" cy="423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/>
                  <a:t>Exist a minimum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20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  <a:r>
                  <a:rPr lang="it-IT" sz="2000" dirty="0" err="1"/>
                  <a:t>varying</a:t>
                </a:r>
                <a:r>
                  <a:rPr lang="it-IT" sz="2000" dirty="0"/>
                  <a:t>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 sz="2000" dirty="0"/>
                  <a:t>!</a:t>
                </a:r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33336D9-6D1F-4E5A-AE24-9EEBC8C7E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76" y="6023499"/>
                <a:ext cx="3999059" cy="423770"/>
              </a:xfrm>
              <a:prstGeom prst="rect">
                <a:avLst/>
              </a:prstGeom>
              <a:blipFill>
                <a:blip r:embed="rId6"/>
                <a:stretch>
                  <a:fillRect l="-1524" t="-5714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148F9D2E-E4E6-4FE3-944A-E9312F248D14}"/>
              </a:ext>
            </a:extLst>
          </p:cNvPr>
          <p:cNvCxnSpPr/>
          <p:nvPr/>
        </p:nvCxnSpPr>
        <p:spPr>
          <a:xfrm>
            <a:off x="4994014" y="1345914"/>
            <a:ext cx="0" cy="5332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645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4EA9A8-EBBF-4FC3-BFEB-64D53C89486A}"/>
              </a:ext>
            </a:extLst>
          </p:cNvPr>
          <p:cNvSpPr txBox="1"/>
          <p:nvPr/>
        </p:nvSpPr>
        <p:spPr>
          <a:xfrm>
            <a:off x="267129" y="216026"/>
            <a:ext cx="8948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 err="1"/>
              <a:t>Symbolic</a:t>
            </a:r>
            <a:r>
              <a:rPr lang="it-IT" sz="4800" dirty="0"/>
              <a:t> transfer </a:t>
            </a:r>
            <a:r>
              <a:rPr lang="it-IT" sz="4800" dirty="0" err="1"/>
              <a:t>entropy</a:t>
            </a:r>
            <a:r>
              <a:rPr lang="it-IT" sz="4800" baseline="30000" dirty="0"/>
              <a:t>[2]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6832A81-C4C7-4B74-8A8C-862406D9F339}"/>
              </a:ext>
            </a:extLst>
          </p:cNvPr>
          <p:cNvSpPr/>
          <p:nvPr/>
        </p:nvSpPr>
        <p:spPr>
          <a:xfrm>
            <a:off x="178267" y="6263503"/>
            <a:ext cx="11835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/>
              <a:t>[2]. "The dynamics of information-</a:t>
            </a:r>
            <a:r>
              <a:rPr lang="it-IT" sz="1400" dirty="0" err="1"/>
              <a:t>driven</a:t>
            </a:r>
            <a:r>
              <a:rPr lang="it-IT" sz="1400" dirty="0"/>
              <a:t> </a:t>
            </a:r>
            <a:r>
              <a:rPr lang="it-IT" sz="1400" dirty="0" err="1"/>
              <a:t>coordination</a:t>
            </a:r>
            <a:r>
              <a:rPr lang="it-IT" sz="1400" dirty="0"/>
              <a:t> </a:t>
            </a:r>
            <a:r>
              <a:rPr lang="it-IT" sz="1400" dirty="0" err="1"/>
              <a:t>phenomena</a:t>
            </a:r>
            <a:r>
              <a:rPr lang="it-IT" sz="1400" dirty="0"/>
              <a:t>: A transfer </a:t>
            </a:r>
            <a:r>
              <a:rPr lang="it-IT" sz="1400" dirty="0" err="1"/>
              <a:t>entropy</a:t>
            </a:r>
            <a:r>
              <a:rPr lang="it-IT" sz="1400" dirty="0"/>
              <a:t> </a:t>
            </a:r>
            <a:r>
              <a:rPr lang="it-IT" sz="1400" dirty="0" err="1"/>
              <a:t>analysis</a:t>
            </a:r>
            <a:r>
              <a:rPr lang="it-IT" sz="1400" dirty="0"/>
              <a:t>", Javier </a:t>
            </a:r>
            <a:r>
              <a:rPr lang="it-IT" sz="1400" dirty="0" err="1"/>
              <a:t>Borge-Holthoefer</a:t>
            </a:r>
            <a:r>
              <a:rPr lang="it-IT" sz="1400" dirty="0"/>
              <a:t>, Nicola Perra, Bruno </a:t>
            </a:r>
            <a:r>
              <a:rPr lang="it-IT" sz="1400" dirty="0" err="1"/>
              <a:t>Gonçalves</a:t>
            </a:r>
            <a:r>
              <a:rPr lang="it-IT" sz="1400" dirty="0"/>
              <a:t>, Sandra González-</a:t>
            </a:r>
            <a:r>
              <a:rPr lang="it-IT" sz="1400" dirty="0" err="1"/>
              <a:t>Bailón</a:t>
            </a:r>
            <a:r>
              <a:rPr lang="it-IT" sz="1400" dirty="0"/>
              <a:t>, Alex Arenas, </a:t>
            </a:r>
            <a:r>
              <a:rPr lang="it-IT" sz="1400" dirty="0" err="1"/>
              <a:t>Yamir</a:t>
            </a:r>
            <a:r>
              <a:rPr lang="it-IT" sz="1400" dirty="0"/>
              <a:t> Moreno, Alessandro Vespignani.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6E3080C6-42D7-4B37-80E4-AB1819D0123D}"/>
                  </a:ext>
                </a:extLst>
              </p:cNvPr>
              <p:cNvSpPr/>
              <p:nvPr/>
            </p:nvSpPr>
            <p:spPr>
              <a:xfrm>
                <a:off x="267129" y="1599704"/>
                <a:ext cx="11609797" cy="3178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Symbolic transfer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entropy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(STE) </a:t>
                </a:r>
                <a:r>
                  <a:rPr lang="it-IT" sz="2000" i="1" dirty="0" err="1">
                    <a:solidFill>
                      <a:srgbClr val="000000"/>
                    </a:solidFill>
                    <a:effectLst/>
                  </a:rPr>
                  <a:t>quantifies</a:t>
                </a:r>
                <a:r>
                  <a:rPr lang="it-IT" sz="2000" i="1" dirty="0">
                    <a:solidFill>
                      <a:srgbClr val="000000"/>
                    </a:solidFill>
                    <a:effectLst/>
                  </a:rPr>
                  <a:t> the </a:t>
                </a:r>
                <a:r>
                  <a:rPr lang="it-IT" sz="2000" i="1" dirty="0" err="1">
                    <a:solidFill>
                      <a:srgbClr val="000000"/>
                    </a:solidFill>
                    <a:effectLst/>
                  </a:rPr>
                  <a:t>directional</a:t>
                </a:r>
                <a:r>
                  <a:rPr lang="it-IT" sz="2000" i="1" dirty="0">
                    <a:solidFill>
                      <a:srgbClr val="000000"/>
                    </a:solidFill>
                    <a:effectLst/>
                  </a:rPr>
                  <a:t> flow of information </a:t>
                </a:r>
                <a:r>
                  <a:rPr lang="it-IT" sz="2000" i="1" dirty="0" err="1">
                    <a:solidFill>
                      <a:srgbClr val="000000"/>
                    </a:solidFill>
                    <a:effectLst/>
                  </a:rPr>
                  <a:t>between</a:t>
                </a:r>
                <a:r>
                  <a:rPr lang="it-IT" sz="2000" i="1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1" dirty="0" err="1">
                    <a:solidFill>
                      <a:srgbClr val="000000"/>
                    </a:solidFill>
                    <a:effectLst/>
                  </a:rPr>
                  <a:t>two</a:t>
                </a:r>
                <a:r>
                  <a:rPr lang="it-IT" sz="2000" i="1" dirty="0">
                    <a:solidFill>
                      <a:srgbClr val="000000"/>
                    </a:solidFill>
                    <a:effectLst/>
                  </a:rPr>
                  <a:t> time-</a:t>
                </a:r>
                <a:r>
                  <a:rPr lang="it-IT" sz="2000" i="1" dirty="0" err="1">
                    <a:solidFill>
                      <a:srgbClr val="000000"/>
                    </a:solidFill>
                    <a:effectLst/>
                  </a:rPr>
                  <a:t>series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, by first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categorizing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signals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in a small set of symbols like in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permutation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entropy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analysis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.</a:t>
                </a:r>
              </a:p>
              <a:p>
                <a:endParaRPr lang="it-IT" sz="2000" dirty="0">
                  <a:solidFill>
                    <a:srgbClr val="000000"/>
                  </a:solidFill>
                </a:endParaRPr>
              </a:p>
              <a:p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Given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corresponding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symbolic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representations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, the transfer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entropy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exploits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Kullback-Leibler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entropy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between</a:t>
                </a:r>
                <a14:m>
                  <m:oMath xmlns:m="http://schemas.openxmlformats.org/officeDocument/2006/math">
                    <m:r>
                      <a:rPr lang="it-IT" sz="2000" b="0" i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quantifies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deviation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from the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generalized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Markov </a:t>
                </a:r>
                <a:r>
                  <a:rPr lang="it-IT" sz="2000" i="0" dirty="0" err="1">
                    <a:solidFill>
                      <a:srgbClr val="000000"/>
                    </a:solidFill>
                    <a:effectLst/>
                  </a:rPr>
                  <a:t>property</a:t>
                </a:r>
                <a:r>
                  <a:rPr lang="it-IT" sz="2000" i="0" dirty="0">
                    <a:solidFill>
                      <a:srgbClr val="000000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sz="20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2000" b="0" i="1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it-IT" sz="2000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i="0" dirty="0">
                    <a:solidFill>
                      <a:srgbClr val="000000"/>
                    </a:solidFill>
                    <a:effectLst/>
                  </a:rPr>
                  <a:t>:</a:t>
                </a: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endParaRPr lang="en-US" sz="2000" i="0" dirty="0">
                  <a:solidFill>
                    <a:srgbClr val="000000"/>
                  </a:solidFill>
                  <a:effectLst/>
                </a:endParaRP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  <a:p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6E3080C6-42D7-4B37-80E4-AB1819D01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29" y="1599704"/>
                <a:ext cx="11609797" cy="3178434"/>
              </a:xfrm>
              <a:prstGeom prst="rect">
                <a:avLst/>
              </a:prstGeom>
              <a:blipFill>
                <a:blip r:embed="rId2"/>
                <a:stretch>
                  <a:fillRect l="-578" t="-958" r="-1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D94F53-8B9F-4243-8D33-637D5D4C5171}"/>
                  </a:ext>
                </a:extLst>
              </p:cNvPr>
              <p:cNvSpPr txBox="1"/>
              <p:nvPr/>
            </p:nvSpPr>
            <p:spPr>
              <a:xfrm>
                <a:off x="2938075" y="3985666"/>
                <a:ext cx="4715202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it-IT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it-IT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0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it-IT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7D94F53-8B9F-4243-8D33-637D5D4C5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075" y="3985666"/>
                <a:ext cx="4715202" cy="640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8E798-8923-4732-801F-D852938542C7}"/>
              </a:ext>
            </a:extLst>
          </p:cNvPr>
          <p:cNvSpPr txBox="1"/>
          <p:nvPr/>
        </p:nvSpPr>
        <p:spPr>
          <a:xfrm>
            <a:off x="8355431" y="4092764"/>
            <a:ext cx="249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asymmetric</a:t>
            </a:r>
            <a:r>
              <a:rPr lang="it-IT" dirty="0"/>
              <a:t>! 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87BFFD9-91F2-478E-971F-E8F36A0D6A30}"/>
              </a:ext>
            </a:extLst>
          </p:cNvPr>
          <p:cNvCxnSpPr/>
          <p:nvPr/>
        </p:nvCxnSpPr>
        <p:spPr>
          <a:xfrm>
            <a:off x="7798890" y="4306074"/>
            <a:ext cx="4109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E13254C-2324-4DFF-B6C6-44CC3D1ACF67}"/>
              </a:ext>
            </a:extLst>
          </p:cNvPr>
          <p:cNvGrpSpPr/>
          <p:nvPr/>
        </p:nvGrpSpPr>
        <p:grpSpPr>
          <a:xfrm>
            <a:off x="1816901" y="5202770"/>
            <a:ext cx="8040470" cy="1159321"/>
            <a:chOff x="523796" y="398392"/>
            <a:chExt cx="8040470" cy="11593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21A6D1AC-CDFF-47C7-8660-7C9D23937D07}"/>
                    </a:ext>
                  </a:extLst>
                </p:cNvPr>
                <p:cNvSpPr/>
                <p:nvPr/>
              </p:nvSpPr>
              <p:spPr>
                <a:xfrm>
                  <a:off x="523796" y="418940"/>
                  <a:ext cx="3124317" cy="11387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800" dirty="0">
                      <a:solidFill>
                        <a:srgbClr val="000000"/>
                      </a:solidFill>
                    </a:rPr>
                    <a:t>What is the best </a:t>
                  </a:r>
                  <a14:m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2800" dirty="0">
                      <a:solidFill>
                        <a:srgbClr val="000000"/>
                      </a:solidFill>
                    </a:rPr>
                    <a:t>?</a:t>
                  </a:r>
                </a:p>
                <a:p>
                  <a:endParaRPr lang="it-IT" sz="2000" dirty="0">
                    <a:solidFill>
                      <a:srgbClr val="000000"/>
                    </a:solidFill>
                  </a:endParaRPr>
                </a:p>
                <a:p>
                  <a:endParaRPr lang="en-US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>
            <p:sp>
              <p:nvSpPr>
                <p:cNvPr id="12" name="Rettangolo 11">
                  <a:extLst>
                    <a:ext uri="{FF2B5EF4-FFF2-40B4-BE49-F238E27FC236}">
                      <a16:creationId xmlns:a16="http://schemas.microsoft.com/office/drawing/2014/main" id="{21A6D1AC-CDFF-47C7-8660-7C9D23937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796" y="418940"/>
                  <a:ext cx="312431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3899" t="-5348" r="-272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B679F36B-5118-49B9-8EAB-02B00F71341A}"/>
                </a:ext>
              </a:extLst>
            </p:cNvPr>
            <p:cNvGrpSpPr/>
            <p:nvPr/>
          </p:nvGrpSpPr>
          <p:grpSpPr>
            <a:xfrm>
              <a:off x="4357030" y="398392"/>
              <a:ext cx="1561068" cy="723230"/>
              <a:chOff x="4357030" y="418940"/>
              <a:chExt cx="1561068" cy="72323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CasellaDiTesto 13">
                    <a:extLst>
                      <a:ext uri="{FF2B5EF4-FFF2-40B4-BE49-F238E27FC236}">
                        <a16:creationId xmlns:a16="http://schemas.microsoft.com/office/drawing/2014/main" id="{E4640606-91C0-40A5-9A2F-F62B5D175732}"/>
                      </a:ext>
                    </a:extLst>
                  </p:cNvPr>
                  <p:cNvSpPr txBox="1"/>
                  <p:nvPr/>
                </p:nvSpPr>
                <p:spPr>
                  <a:xfrm>
                    <a:off x="4498474" y="418940"/>
                    <a:ext cx="133594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>
              <p:sp>
                <p:nvSpPr>
                  <p:cNvPr id="14" name="CasellaDiTesto 13">
                    <a:extLst>
                      <a:ext uri="{FF2B5EF4-FFF2-40B4-BE49-F238E27FC236}">
                        <a16:creationId xmlns:a16="http://schemas.microsoft.com/office/drawing/2014/main" id="{E4640606-91C0-40A5-9A2F-F62B5D1757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8474" y="418940"/>
                    <a:ext cx="1335942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53" r="-1370" b="-15217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5C49490F-456F-435B-A672-B07ADC611ED6}"/>
                      </a:ext>
                    </a:extLst>
                  </p:cNvPr>
                  <p:cNvSpPr/>
                  <p:nvPr/>
                </p:nvSpPr>
                <p:spPr>
                  <a:xfrm>
                    <a:off x="4357030" y="772838"/>
                    <a:ext cx="1561068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𝑃𝐸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>
              <p:sp>
                <p:nvSpPr>
                  <p:cNvPr id="15" name="Rettangolo 14">
                    <a:extLst>
                      <a:ext uri="{FF2B5EF4-FFF2-40B4-BE49-F238E27FC236}">
                        <a16:creationId xmlns:a16="http://schemas.microsoft.com/office/drawing/2014/main" id="{5C49490F-456F-435B-A672-B07ADC611E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57030" y="772838"/>
                    <a:ext cx="156106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Freccia a destra 15">
              <a:extLst>
                <a:ext uri="{FF2B5EF4-FFF2-40B4-BE49-F238E27FC236}">
                  <a16:creationId xmlns:a16="http://schemas.microsoft.com/office/drawing/2014/main" id="{15BD375F-4E64-4018-B884-0EDDA11D74B8}"/>
                </a:ext>
              </a:extLst>
            </p:cNvPr>
            <p:cNvSpPr/>
            <p:nvPr/>
          </p:nvSpPr>
          <p:spPr>
            <a:xfrm>
              <a:off x="3791951" y="524869"/>
              <a:ext cx="421241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Freccia a destra 16">
              <a:extLst>
                <a:ext uri="{FF2B5EF4-FFF2-40B4-BE49-F238E27FC236}">
                  <a16:creationId xmlns:a16="http://schemas.microsoft.com/office/drawing/2014/main" id="{768DD37A-FA5E-4B3B-9F2A-FCA5F54C4FC1}"/>
                </a:ext>
              </a:extLst>
            </p:cNvPr>
            <p:cNvSpPr/>
            <p:nvPr/>
          </p:nvSpPr>
          <p:spPr>
            <a:xfrm>
              <a:off x="6076239" y="531821"/>
              <a:ext cx="421241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DCB0E3F9-0567-4410-8036-B173B49A3A9E}"/>
                    </a:ext>
                  </a:extLst>
                </p:cNvPr>
                <p:cNvSpPr txBox="1"/>
                <p:nvPr/>
              </p:nvSpPr>
              <p:spPr>
                <a:xfrm>
                  <a:off x="6684777" y="555691"/>
                  <a:ext cx="18794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DCB0E3F9-0567-4410-8036-B173B49A3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4777" y="555691"/>
                  <a:ext cx="187948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299" t="-2174" r="-4221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76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2B444E69-42E9-4382-96C1-292B30C4A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217" y="2061231"/>
            <a:ext cx="5230989" cy="481819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B18195A-F4B9-4E07-9743-00D5D9A48E03}"/>
              </a:ext>
            </a:extLst>
          </p:cNvPr>
          <p:cNvSpPr/>
          <p:nvPr/>
        </p:nvSpPr>
        <p:spPr>
          <a:xfrm>
            <a:off x="523795" y="1290742"/>
            <a:ext cx="11240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Influence among different geographical subunits of the FCS indicator (weekly resampled): 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encoding the role of each geographical subunit, a sort of "</a:t>
            </a:r>
            <a:r>
              <a:rPr lang="en-US" b="1" i="1" dirty="0">
                <a:solidFill>
                  <a:srgbClr val="000000"/>
                </a:solidFill>
                <a:effectLst/>
                <a:latin typeface="Helvetica Neue"/>
              </a:rPr>
              <a:t>who steers whom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“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: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38CBE69-46C2-4C22-B4A6-541252D363F7}"/>
              </a:ext>
            </a:extLst>
          </p:cNvPr>
          <p:cNvSpPr/>
          <p:nvPr/>
        </p:nvSpPr>
        <p:spPr>
          <a:xfrm>
            <a:off x="523795" y="466869"/>
            <a:ext cx="2802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Some analysis…</a:t>
            </a:r>
          </a:p>
        </p:txBody>
      </p:sp>
    </p:spTree>
    <p:extLst>
      <p:ext uri="{BB962C8B-B14F-4D97-AF65-F5344CB8AC3E}">
        <p14:creationId xmlns:p14="http://schemas.microsoft.com/office/powerpoint/2010/main" val="72559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0366D3D5-1EE1-48A3-9D19-2E08B884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334" y="3260496"/>
            <a:ext cx="7538666" cy="3558925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A2622E2-879B-4D9C-A678-9E905957FBBD}"/>
              </a:ext>
            </a:extLst>
          </p:cNvPr>
          <p:cNvSpPr/>
          <p:nvPr/>
        </p:nvSpPr>
        <p:spPr>
          <a:xfrm>
            <a:off x="527052" y="603876"/>
            <a:ext cx="10797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Helvetica Neue"/>
              </a:rPr>
              <a:t>Through the STE, we look for which indicator, between FCS and </a:t>
            </a:r>
            <a:r>
              <a:rPr lang="en-US" dirty="0" err="1">
                <a:latin typeface="Helvetica Neue"/>
              </a:rPr>
              <a:t>rCSI</a:t>
            </a:r>
            <a:r>
              <a:rPr lang="en-US" dirty="0">
                <a:latin typeface="Helvetica Neue"/>
              </a:rPr>
              <a:t>, influences the other the most within the same province counting the times that indicator A is influenced by indicator B more than he influences indicator B: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F67EE96-C53E-453B-97ED-84BA335C34E9}"/>
              </a:ext>
            </a:extLst>
          </p:cNvPr>
          <p:cNvSpPr/>
          <p:nvPr/>
        </p:nvSpPr>
        <p:spPr>
          <a:xfrm>
            <a:off x="527052" y="2369319"/>
            <a:ext cx="10797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Helvetica Neue"/>
              </a:rPr>
              <a:t>Now, consider each province as an </a:t>
            </a:r>
            <a:r>
              <a:rPr lang="en-US" dirty="0" err="1">
                <a:latin typeface="Helvetica Neue"/>
              </a:rPr>
              <a:t>indipendently</a:t>
            </a:r>
            <a:r>
              <a:rPr lang="en-US" dirty="0">
                <a:latin typeface="Helvetica Neue"/>
              </a:rPr>
              <a:t> group and look for the information flow that the exogenous data sources proper to that province give to their respective FCS indicator:</a:t>
            </a:r>
            <a:endParaRPr lang="en-US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F0E4F32-1D7B-4CDE-AEED-4B9EEF3CA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92" y="1548212"/>
            <a:ext cx="4762500" cy="2667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0BF1EE-9A19-4E92-BB8D-E6211F33E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92" y="1921089"/>
            <a:ext cx="4933950" cy="228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5C06566-158D-4183-B2C9-08065DC2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86" y="3121724"/>
            <a:ext cx="3368006" cy="3558925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CD1EE8C1-FBE6-4F4C-8B6E-63C738309EE1}"/>
              </a:ext>
            </a:extLst>
          </p:cNvPr>
          <p:cNvSpPr/>
          <p:nvPr/>
        </p:nvSpPr>
        <p:spPr>
          <a:xfrm>
            <a:off x="3817492" y="1921089"/>
            <a:ext cx="4843623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42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16ECD3-B26E-4B80-90CE-25586EEBD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r="30237"/>
          <a:stretch/>
        </p:blipFill>
        <p:spPr>
          <a:xfrm>
            <a:off x="5815173" y="0"/>
            <a:ext cx="6376827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CEA9A-E6E5-4E09-904B-B2A1F5FBE7E4}"/>
              </a:ext>
            </a:extLst>
          </p:cNvPr>
          <p:cNvSpPr txBox="1"/>
          <p:nvPr/>
        </p:nvSpPr>
        <p:spPr>
          <a:xfrm>
            <a:off x="144373" y="3035305"/>
            <a:ext cx="7943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504040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30AD536-017D-4270-B74F-C7DD58DA3D7D}"/>
              </a:ext>
            </a:extLst>
          </p:cNvPr>
          <p:cNvSpPr/>
          <p:nvPr/>
        </p:nvSpPr>
        <p:spPr>
          <a:xfrm>
            <a:off x="427330" y="1086244"/>
            <a:ext cx="113510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Need to build a </a:t>
            </a:r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model</a:t>
            </a:r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 that could forecast the </a:t>
            </a:r>
            <a:r>
              <a:rPr lang="en-US" sz="2000" b="0" i="1" dirty="0">
                <a:solidFill>
                  <a:srgbClr val="24292E"/>
                </a:solidFill>
                <a:effectLst/>
                <a:latin typeface="-apple-system"/>
              </a:rPr>
              <a:t>food security indicators</a:t>
            </a:r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, in particular the Food Consumption Score (FCS), of each province of the Yemen country.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ECA831A-A6A3-42F9-97D2-10917C14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84" y="1999493"/>
            <a:ext cx="9740983" cy="352592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BFFD0E5-2EB2-424F-B63A-F6ECBC908960}"/>
              </a:ext>
            </a:extLst>
          </p:cNvPr>
          <p:cNvCxnSpPr>
            <a:cxnSpLocks/>
          </p:cNvCxnSpPr>
          <p:nvPr/>
        </p:nvCxnSpPr>
        <p:spPr>
          <a:xfrm flipH="1" flipV="1">
            <a:off x="10510463" y="3762456"/>
            <a:ext cx="632732" cy="18390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A69547-C6F9-4052-8A52-D0574BA18FE0}"/>
                  </a:ext>
                </a:extLst>
              </p:cNvPr>
              <p:cNvSpPr txBox="1"/>
              <p:nvPr/>
            </p:nvSpPr>
            <p:spPr>
              <a:xfrm>
                <a:off x="9345726" y="5677657"/>
                <a:ext cx="32696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 err="1">
                    <a:solidFill>
                      <a:srgbClr val="FF0000"/>
                    </a:solidFill>
                  </a:rPr>
                  <a:t>Prediction</a:t>
                </a:r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horizon</a:t>
                </a:r>
                <a:r>
                  <a:rPr lang="it-IT" b="1" dirty="0">
                    <a:solidFill>
                      <a:srgbClr val="FF0000"/>
                    </a:solidFill>
                  </a:rPr>
                  <a:t>:</a:t>
                </a:r>
              </a:p>
              <a:p>
                <a:pPr algn="ctr"/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𝟑𝟎</m:t>
                    </m:r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>
                    <a:solidFill>
                      <a:srgbClr val="FF0000"/>
                    </a:solidFill>
                  </a:rPr>
                  <a:t>days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21A69547-C6F9-4052-8A52-D0574BA18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726" y="5677657"/>
                <a:ext cx="3269660" cy="646331"/>
              </a:xfrm>
              <a:prstGeom prst="rect">
                <a:avLst/>
              </a:prstGeom>
              <a:blipFill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4C1E0D9E-0623-48EB-BBF3-DC58A3A3C04E}"/>
              </a:ext>
            </a:extLst>
          </p:cNvPr>
          <p:cNvSpPr txBox="1"/>
          <p:nvPr/>
        </p:nvSpPr>
        <p:spPr>
          <a:xfrm>
            <a:off x="4212404" y="287676"/>
            <a:ext cx="378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Goal </a:t>
            </a:r>
            <a:r>
              <a:rPr lang="it-IT" sz="3600" b="1" dirty="0" err="1"/>
              <a:t>reminding</a:t>
            </a:r>
            <a:endParaRPr lang="it-IT" sz="3600" b="1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88FD5AB1-607A-49D8-9851-DDAF3523E76A}"/>
              </a:ext>
            </a:extLst>
          </p:cNvPr>
          <p:cNvSpPr/>
          <p:nvPr/>
        </p:nvSpPr>
        <p:spPr>
          <a:xfrm>
            <a:off x="2291751" y="5940583"/>
            <a:ext cx="2487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Jul 2, 2018 -  Feb 1, 2020</a:t>
            </a:r>
            <a:endParaRPr lang="it-IT" dirty="0"/>
          </a:p>
        </p:txBody>
      </p:sp>
      <p:sp>
        <p:nvSpPr>
          <p:cNvPr id="53" name="Parentesi graffa aperta 52">
            <a:extLst>
              <a:ext uri="{FF2B5EF4-FFF2-40B4-BE49-F238E27FC236}">
                <a16:creationId xmlns:a16="http://schemas.microsoft.com/office/drawing/2014/main" id="{0D7CE948-1349-490F-A62B-73A150029042}"/>
              </a:ext>
            </a:extLst>
          </p:cNvPr>
          <p:cNvSpPr/>
          <p:nvPr/>
        </p:nvSpPr>
        <p:spPr>
          <a:xfrm>
            <a:off x="4982966" y="5677657"/>
            <a:ext cx="184935" cy="892667"/>
          </a:xfrm>
          <a:prstGeom prst="leftBrace">
            <a:avLst>
              <a:gd name="adj1" fmla="val 6582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AC1066C1-EF18-4822-90ED-E57C7BF8172C}"/>
              </a:ext>
            </a:extLst>
          </p:cNvPr>
          <p:cNvSpPr txBox="1"/>
          <p:nvPr/>
        </p:nvSpPr>
        <p:spPr>
          <a:xfrm>
            <a:off x="5167901" y="5717671"/>
            <a:ext cx="319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Train</a:t>
            </a:r>
            <a:r>
              <a:rPr lang="it-IT" dirty="0"/>
              <a:t>: 550 points per province 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82BA915-770A-4BBD-8406-1E418F93FB97}"/>
              </a:ext>
            </a:extLst>
          </p:cNvPr>
          <p:cNvSpPr txBox="1"/>
          <p:nvPr/>
        </p:nvSpPr>
        <p:spPr>
          <a:xfrm>
            <a:off x="5172672" y="6173044"/>
            <a:ext cx="2995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Test</a:t>
            </a:r>
            <a:r>
              <a:rPr lang="it-IT" dirty="0"/>
              <a:t>: 30 points per province</a:t>
            </a:r>
          </a:p>
        </p:txBody>
      </p:sp>
    </p:spTree>
    <p:extLst>
      <p:ext uri="{BB962C8B-B14F-4D97-AF65-F5344CB8AC3E}">
        <p14:creationId xmlns:p14="http://schemas.microsoft.com/office/powerpoint/2010/main" val="112170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2DB56FE-76CE-4D26-AF98-045127D3E867}"/>
              </a:ext>
            </a:extLst>
          </p:cNvPr>
          <p:cNvSpPr/>
          <p:nvPr/>
        </p:nvSpPr>
        <p:spPr>
          <a:xfrm>
            <a:off x="335622" y="527020"/>
            <a:ext cx="115823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It is important and useful to test </a:t>
            </a:r>
            <a:r>
              <a:rPr lang="en-US" sz="2000" b="0" i="1" dirty="0">
                <a:solidFill>
                  <a:srgbClr val="24292E"/>
                </a:solidFill>
                <a:effectLst/>
                <a:latin typeface="-apple-system"/>
              </a:rPr>
              <a:t>simple forecast strategies</a:t>
            </a:r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 prior to testing more complex ones. First of all, a distinction must be made regarding the </a:t>
            </a:r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type of forecast</a:t>
            </a:r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:</a:t>
            </a:r>
          </a:p>
          <a:p>
            <a:endParaRPr lang="en-US" sz="2000" dirty="0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4292E"/>
                </a:solidFill>
                <a:latin typeface="-apple-system"/>
              </a:rPr>
              <a:t>UNIVARIATE FORECASTING: forecast each FCS time-series using only the past values of the same time-series;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24292E"/>
                </a:solidFill>
                <a:latin typeface="-apple-system"/>
              </a:rPr>
              <a:t>MULTIVARIATE FORECASTING: forecast each FCS time-series using either the information of other FCS time-series or the trends of exogenous indicators;</a:t>
            </a:r>
            <a:endParaRPr lang="it-IT" sz="200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255023AF-D90B-40C8-BC71-848BD1A99A3A}"/>
              </a:ext>
            </a:extLst>
          </p:cNvPr>
          <p:cNvSpPr/>
          <p:nvPr/>
        </p:nvSpPr>
        <p:spPr>
          <a:xfrm>
            <a:off x="335622" y="3015738"/>
            <a:ext cx="115823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  <a:latin typeface="-apple-system"/>
              </a:rPr>
              <a:t>Each of these approaches try to forecast the time-series using </a:t>
            </a:r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different models</a:t>
            </a:r>
            <a:r>
              <a:rPr lang="en-US" sz="2000" dirty="0">
                <a:solidFill>
                  <a:srgbClr val="24292E"/>
                </a:solidFill>
                <a:latin typeface="-apple-system"/>
              </a:rPr>
              <a:t>, also in this case starting from the simplest up to increasing the model complexity. A main distinction can be made into two groups:</a:t>
            </a:r>
          </a:p>
          <a:p>
            <a:endParaRPr lang="it-IT" sz="2000" dirty="0">
              <a:solidFill>
                <a:srgbClr val="24292E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solidFill>
                  <a:srgbClr val="7030A0"/>
                </a:solidFill>
                <a:latin typeface="-apple-system"/>
              </a:rPr>
              <a:t>Statistical models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: </a:t>
            </a:r>
            <a:r>
              <a:rPr lang="it-IT" sz="2000" dirty="0" err="1">
                <a:solidFill>
                  <a:srgbClr val="24292E"/>
                </a:solidFill>
                <a:latin typeface="-apple-system"/>
              </a:rPr>
              <a:t>prior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 knowledge </a:t>
            </a:r>
            <a:r>
              <a:rPr lang="it-IT" sz="2000" dirty="0" err="1">
                <a:solidFill>
                  <a:srgbClr val="24292E"/>
                </a:solidFill>
                <a:latin typeface="-apple-system"/>
              </a:rPr>
              <a:t>about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 the data </a:t>
            </a:r>
            <a:r>
              <a:rPr lang="it-IT" sz="2000" dirty="0" err="1">
                <a:solidFill>
                  <a:srgbClr val="24292E"/>
                </a:solidFill>
                <a:latin typeface="-apple-system"/>
              </a:rPr>
              <a:t>distribution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t-IT" sz="2000" b="1" dirty="0">
                <a:solidFill>
                  <a:srgbClr val="0070C0"/>
                </a:solidFill>
                <a:latin typeface="-apple-system"/>
              </a:rPr>
              <a:t>Machine learning models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: no </a:t>
            </a:r>
            <a:r>
              <a:rPr lang="it-IT" sz="2000" dirty="0" err="1">
                <a:solidFill>
                  <a:srgbClr val="24292E"/>
                </a:solidFill>
                <a:latin typeface="-apple-system"/>
              </a:rPr>
              <a:t>prior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 knowledge of data </a:t>
            </a:r>
            <a:r>
              <a:rPr lang="it-IT" sz="2000" dirty="0" err="1">
                <a:solidFill>
                  <a:srgbClr val="24292E"/>
                </a:solidFill>
                <a:latin typeface="-apple-system"/>
              </a:rPr>
              <a:t>distribution</a:t>
            </a:r>
            <a:r>
              <a:rPr lang="it-IT" sz="2000" dirty="0">
                <a:solidFill>
                  <a:srgbClr val="24292E"/>
                </a:solidFill>
                <a:latin typeface="-apple-system"/>
              </a:rPr>
              <a:t>;</a:t>
            </a:r>
            <a:endParaRPr lang="en-US" sz="20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6E15750-166B-4FC8-AB9B-3082171CCE32}"/>
              </a:ext>
            </a:extLst>
          </p:cNvPr>
          <p:cNvSpPr/>
          <p:nvPr/>
        </p:nvSpPr>
        <p:spPr>
          <a:xfrm>
            <a:off x="4068049" y="5716838"/>
            <a:ext cx="4612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i="1" dirty="0">
                <a:solidFill>
                  <a:srgbClr val="24292E"/>
                </a:solidFill>
                <a:effectLst/>
                <a:latin typeface="+mj-lt"/>
              </a:rPr>
              <a:t>baseline in performance</a:t>
            </a:r>
            <a:endParaRPr lang="it-IT" sz="3600" dirty="0">
              <a:latin typeface="+mj-lt"/>
            </a:endParaRPr>
          </a:p>
        </p:txBody>
      </p:sp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29EAE85B-6C41-4AF3-9E88-550B6BC7AAA6}"/>
              </a:ext>
            </a:extLst>
          </p:cNvPr>
          <p:cNvSpPr/>
          <p:nvPr/>
        </p:nvSpPr>
        <p:spPr>
          <a:xfrm>
            <a:off x="5984031" y="4888903"/>
            <a:ext cx="780836" cy="7602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490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7561606A-462E-4639-A0D6-1C276ACBAE83}"/>
              </a:ext>
            </a:extLst>
          </p:cNvPr>
          <p:cNvSpPr/>
          <p:nvPr/>
        </p:nvSpPr>
        <p:spPr>
          <a:xfrm>
            <a:off x="304800" y="426651"/>
            <a:ext cx="11582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</a:rPr>
              <a:t>The functionality of each model, both statistical and machine learning, is characterized by the setting of some </a:t>
            </a:r>
            <a:r>
              <a:rPr lang="en-US" sz="2000" i="1" dirty="0">
                <a:solidFill>
                  <a:srgbClr val="24292E"/>
                </a:solidFill>
              </a:rPr>
              <a:t>parameters</a:t>
            </a:r>
            <a:r>
              <a:rPr lang="en-US" sz="2000" dirty="0">
                <a:solidFill>
                  <a:srgbClr val="24292E"/>
                </a:solidFill>
              </a:rPr>
              <a:t>. How to choose them?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6C44186-E1AA-443F-B83E-497234832FEF}"/>
              </a:ext>
            </a:extLst>
          </p:cNvPr>
          <p:cNvSpPr/>
          <p:nvPr/>
        </p:nvSpPr>
        <p:spPr>
          <a:xfrm>
            <a:off x="304800" y="1154435"/>
            <a:ext cx="5548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4292E"/>
                </a:solidFill>
              </a:rPr>
              <a:t>A grid search operation can help us…</a:t>
            </a:r>
            <a:endParaRPr lang="it-IT" sz="28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34B627A-4F4F-4C9A-9993-714FBEEEE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404"/>
            <a:ext cx="7584806" cy="189620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CFCBB5FC-EFA4-429D-A23D-22AF29B7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2" y="2075360"/>
            <a:ext cx="7594408" cy="1898602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916AE4F-D52A-4714-8243-EB4F7B14E64B}"/>
              </a:ext>
            </a:extLst>
          </p:cNvPr>
          <p:cNvSpPr txBox="1"/>
          <p:nvPr/>
        </p:nvSpPr>
        <p:spPr>
          <a:xfrm>
            <a:off x="304800" y="1827440"/>
            <a:ext cx="253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Holdout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: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E0EAEFD-F7EB-46DC-9389-E7E47BA59253}"/>
              </a:ext>
            </a:extLst>
          </p:cNvPr>
          <p:cNvSpPr txBox="1"/>
          <p:nvPr/>
        </p:nvSpPr>
        <p:spPr>
          <a:xfrm>
            <a:off x="304799" y="4119455"/>
            <a:ext cx="2931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K-</a:t>
            </a:r>
            <a:r>
              <a:rPr lang="it-IT" dirty="0" err="1"/>
              <a:t>fold</a:t>
            </a:r>
            <a:r>
              <a:rPr lang="it-IT" dirty="0"/>
              <a:t> cross </a:t>
            </a:r>
            <a:r>
              <a:rPr lang="it-IT" dirty="0" err="1"/>
              <a:t>validation</a:t>
            </a:r>
            <a:r>
              <a:rPr lang="it-IT" dirty="0"/>
              <a:t>: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29EA390-1BB8-4F2C-81D5-AFB8AB7D441F}"/>
              </a:ext>
            </a:extLst>
          </p:cNvPr>
          <p:cNvCxnSpPr>
            <a:stCxn id="11" idx="3"/>
          </p:cNvCxnSpPr>
          <p:nvPr/>
        </p:nvCxnSpPr>
        <p:spPr>
          <a:xfrm>
            <a:off x="7584806" y="5319505"/>
            <a:ext cx="973567" cy="2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ECF9F58-8F0C-4AE1-94B0-E8673C395C07}"/>
              </a:ext>
            </a:extLst>
          </p:cNvPr>
          <p:cNvSpPr txBox="1"/>
          <p:nvPr/>
        </p:nvSpPr>
        <p:spPr>
          <a:xfrm>
            <a:off x="8702212" y="4811673"/>
            <a:ext cx="29692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choose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validation</a:t>
            </a:r>
            <a:r>
              <a:rPr lang="it-IT" sz="2000" dirty="0"/>
              <a:t> for the </a:t>
            </a:r>
            <a:r>
              <a:rPr lang="it-IT" sz="2000" dirty="0" err="1"/>
              <a:t>statistical</a:t>
            </a:r>
            <a:r>
              <a:rPr lang="it-IT" sz="2000" dirty="0"/>
              <a:t> models! </a:t>
            </a:r>
          </a:p>
        </p:txBody>
      </p:sp>
    </p:spTree>
    <p:extLst>
      <p:ext uri="{BB962C8B-B14F-4D97-AF65-F5344CB8AC3E}">
        <p14:creationId xmlns:p14="http://schemas.microsoft.com/office/powerpoint/2010/main" val="115344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945C0DE-DA55-4190-82F7-CDC6A1EF6F50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763B800-B084-4112-AA3A-537EE396E88F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8F2B5D2-4FB8-4FEA-8BB6-A33D4DEABE2A}"/>
              </a:ext>
            </a:extLst>
          </p:cNvPr>
          <p:cNvSpPr/>
          <p:nvPr/>
        </p:nvSpPr>
        <p:spPr>
          <a:xfrm>
            <a:off x="409576" y="340807"/>
            <a:ext cx="5010150" cy="121776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600" dirty="0" err="1">
                <a:solidFill>
                  <a:schemeClr val="bg1"/>
                </a:solidFill>
              </a:rPr>
              <a:t>Introduction</a:t>
            </a:r>
            <a:endParaRPr lang="it-IT" sz="6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D072B1-EFAB-4FC7-83E0-5AE8562C0CC6}"/>
              </a:ext>
            </a:extLst>
          </p:cNvPr>
          <p:cNvSpPr txBox="1"/>
          <p:nvPr/>
        </p:nvSpPr>
        <p:spPr>
          <a:xfrm>
            <a:off x="504826" y="1993762"/>
            <a:ext cx="11306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In 2018 alone, more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b="1" dirty="0"/>
              <a:t>113 </a:t>
            </a:r>
            <a:r>
              <a:rPr lang="it-IT" sz="2000" b="1" dirty="0" err="1"/>
              <a:t>milion</a:t>
            </a:r>
            <a:r>
              <a:rPr lang="it-IT" sz="2000" b="1" dirty="0"/>
              <a:t> people </a:t>
            </a:r>
            <a:r>
              <a:rPr lang="it-IT" sz="2000" dirty="0" err="1"/>
              <a:t>across</a:t>
            </a:r>
            <a:r>
              <a:rPr lang="it-IT" sz="2000" dirty="0"/>
              <a:t> 53 countries </a:t>
            </a:r>
            <a:r>
              <a:rPr lang="it-IT" sz="2000" dirty="0" err="1"/>
              <a:t>faced</a:t>
            </a:r>
            <a:r>
              <a:rPr lang="it-IT" sz="2000" dirty="0"/>
              <a:t> </a:t>
            </a:r>
            <a:r>
              <a:rPr lang="it-IT" sz="2000" dirty="0" err="1"/>
              <a:t>crisis</a:t>
            </a:r>
            <a:r>
              <a:rPr lang="it-IT" sz="2000" dirty="0"/>
              <a:t> </a:t>
            </a:r>
            <a:r>
              <a:rPr lang="it-IT" sz="2000" dirty="0" err="1"/>
              <a:t>levels</a:t>
            </a:r>
            <a:r>
              <a:rPr lang="it-IT" sz="2000" dirty="0"/>
              <a:t> of </a:t>
            </a:r>
            <a:r>
              <a:rPr lang="it-IT" sz="2000" i="1" dirty="0"/>
              <a:t>acute food </a:t>
            </a:r>
            <a:r>
              <a:rPr lang="it-IT" sz="2000" i="1" dirty="0" err="1"/>
              <a:t>insecurity</a:t>
            </a:r>
            <a:r>
              <a:rPr lang="it-IT" sz="2000" dirty="0"/>
              <a:t> or </a:t>
            </a:r>
            <a:r>
              <a:rPr lang="it-IT" sz="2000" dirty="0" err="1"/>
              <a:t>worse</a:t>
            </a:r>
            <a:r>
              <a:rPr lang="it-IT" sz="2000" dirty="0"/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194DB8-5F54-4434-A612-14B4DC0C33D3}"/>
              </a:ext>
            </a:extLst>
          </p:cNvPr>
          <p:cNvSpPr txBox="1"/>
          <p:nvPr/>
        </p:nvSpPr>
        <p:spPr>
          <a:xfrm>
            <a:off x="504826" y="3429000"/>
            <a:ext cx="11306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Need to build a </a:t>
            </a:r>
            <a:r>
              <a:rPr lang="en-US" sz="2000" b="1" i="0" dirty="0">
                <a:solidFill>
                  <a:srgbClr val="24292E"/>
                </a:solidFill>
                <a:effectLst/>
                <a:latin typeface="-apple-system"/>
              </a:rPr>
              <a:t>model</a:t>
            </a:r>
            <a:r>
              <a:rPr lang="en-US" sz="2000" b="0" i="0" dirty="0">
                <a:solidFill>
                  <a:srgbClr val="24292E"/>
                </a:solidFill>
                <a:effectLst/>
                <a:latin typeface="-apple-system"/>
              </a:rPr>
              <a:t> that could timely help to better plan and prepare for emerging food security crisis.</a:t>
            </a:r>
            <a:endParaRPr lang="it-IT" sz="200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EECD840-EE39-4E47-90C3-F55BDDCD459E}"/>
              </a:ext>
            </a:extLst>
          </p:cNvPr>
          <p:cNvSpPr/>
          <p:nvPr/>
        </p:nvSpPr>
        <p:spPr>
          <a:xfrm>
            <a:off x="504826" y="4094797"/>
            <a:ext cx="108394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World Food </a:t>
            </a:r>
            <a:r>
              <a:rPr lang="it-IT" dirty="0" err="1"/>
              <a:t>Programme</a:t>
            </a:r>
            <a:r>
              <a:rPr lang="it-IT" dirty="0"/>
              <a:t> (WFP)</a:t>
            </a:r>
            <a:r>
              <a:rPr lang="en-US" i="0" dirty="0">
                <a:solidFill>
                  <a:srgbClr val="24292E"/>
                </a:solidFill>
                <a:effectLst/>
              </a:rPr>
              <a:t> </a:t>
            </a:r>
            <a:r>
              <a:rPr lang="en-US" b="0" i="0" dirty="0">
                <a:solidFill>
                  <a:srgbClr val="24292E"/>
                </a:solidFill>
                <a:effectLst/>
              </a:rPr>
              <a:t>and ISI Foundation are joining forces to develop a model to </a:t>
            </a:r>
            <a:r>
              <a:rPr lang="en-US" b="0" i="1" dirty="0">
                <a:solidFill>
                  <a:srgbClr val="24292E"/>
                </a:solidFill>
                <a:effectLst/>
              </a:rPr>
              <a:t>forecast the evolution of food security-related indicators (</a:t>
            </a:r>
            <a:r>
              <a:rPr lang="en-US" b="1" i="1" dirty="0">
                <a:solidFill>
                  <a:srgbClr val="24292E"/>
                </a:solidFill>
                <a:effectLst/>
              </a:rPr>
              <a:t>endogenous data sources</a:t>
            </a:r>
            <a:r>
              <a:rPr lang="en-US" b="0" i="1" dirty="0">
                <a:solidFill>
                  <a:srgbClr val="24292E"/>
                </a:solidFill>
                <a:effectLst/>
              </a:rPr>
              <a:t>) </a:t>
            </a:r>
            <a:r>
              <a:rPr lang="en-US" dirty="0"/>
              <a:t>collected from </a:t>
            </a:r>
            <a:r>
              <a:rPr lang="en-US" i="1" dirty="0">
                <a:effectLst/>
              </a:rPr>
              <a:t>household telephone surveys.</a:t>
            </a:r>
            <a:endParaRPr lang="en-US" dirty="0"/>
          </a:p>
          <a:p>
            <a:pPr algn="ctr"/>
            <a:endParaRPr lang="it-IT" i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FC8C67C-E656-4375-8BE1-0AAB3DC3A116}"/>
              </a:ext>
            </a:extLst>
          </p:cNvPr>
          <p:cNvSpPr/>
          <p:nvPr/>
        </p:nvSpPr>
        <p:spPr>
          <a:xfrm>
            <a:off x="1320590" y="5387459"/>
            <a:ext cx="39754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-apple-system"/>
              </a:rPr>
              <a:t>Food Consumption Score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latin typeface="-apple-system"/>
              </a:rPr>
              <a:t>(FCS)</a:t>
            </a:r>
            <a:endParaRPr lang="it-IT" sz="2800" b="1" dirty="0">
              <a:solidFill>
                <a:srgbClr val="0070C0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1D60708F-15C8-4BE6-857E-0AAFBE936469}"/>
              </a:ext>
            </a:extLst>
          </p:cNvPr>
          <p:cNvSpPr/>
          <p:nvPr/>
        </p:nvSpPr>
        <p:spPr>
          <a:xfrm>
            <a:off x="6020008" y="5387459"/>
            <a:ext cx="53478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-apple-system"/>
              </a:rPr>
              <a:t>Reduced Coping Strategy Index (</a:t>
            </a:r>
            <a:r>
              <a:rPr lang="en-US" sz="2800" b="1" dirty="0" err="1">
                <a:solidFill>
                  <a:schemeClr val="accent2"/>
                </a:solidFill>
                <a:latin typeface="-apple-system"/>
              </a:rPr>
              <a:t>rCSI</a:t>
            </a:r>
            <a:r>
              <a:rPr lang="en-US" sz="2800" b="1" dirty="0">
                <a:solidFill>
                  <a:schemeClr val="accent2"/>
                </a:solidFill>
                <a:latin typeface="-apple-system"/>
              </a:rPr>
              <a:t>)</a:t>
            </a:r>
            <a:endParaRPr lang="it-IT" sz="2800" b="1" dirty="0">
              <a:solidFill>
                <a:schemeClr val="accent2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537B23DF-1E3A-4499-9644-A75E55092439}"/>
              </a:ext>
            </a:extLst>
          </p:cNvPr>
          <p:cNvCxnSpPr>
            <a:cxnSpLocks/>
          </p:cNvCxnSpPr>
          <p:nvPr/>
        </p:nvCxnSpPr>
        <p:spPr>
          <a:xfrm flipH="1">
            <a:off x="5019676" y="4855845"/>
            <a:ext cx="572193" cy="54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F895EE52-13D9-4C22-B958-E7BD151DDBBD}"/>
              </a:ext>
            </a:extLst>
          </p:cNvPr>
          <p:cNvCxnSpPr>
            <a:cxnSpLocks/>
          </p:cNvCxnSpPr>
          <p:nvPr/>
        </p:nvCxnSpPr>
        <p:spPr>
          <a:xfrm>
            <a:off x="6371535" y="4855845"/>
            <a:ext cx="561282" cy="54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ccia in giù 53">
            <a:extLst>
              <a:ext uri="{FF2B5EF4-FFF2-40B4-BE49-F238E27FC236}">
                <a16:creationId xmlns:a16="http://schemas.microsoft.com/office/drawing/2014/main" id="{421D1774-7FD7-4299-98FB-CCB07927DBE2}"/>
              </a:ext>
            </a:extLst>
          </p:cNvPr>
          <p:cNvSpPr/>
          <p:nvPr/>
        </p:nvSpPr>
        <p:spPr>
          <a:xfrm>
            <a:off x="5822383" y="2674495"/>
            <a:ext cx="671059" cy="613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5077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>
            <a:extLst>
              <a:ext uri="{FF2B5EF4-FFF2-40B4-BE49-F238E27FC236}">
                <a16:creationId xmlns:a16="http://schemas.microsoft.com/office/drawing/2014/main" id="{85DF7808-D81E-4F53-9F01-98046508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445" y="1434150"/>
            <a:ext cx="7854593" cy="233456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0D944F-4F00-4322-A409-30CEE4490D54}"/>
              </a:ext>
            </a:extLst>
          </p:cNvPr>
          <p:cNvSpPr txBox="1"/>
          <p:nvPr/>
        </p:nvSpPr>
        <p:spPr>
          <a:xfrm>
            <a:off x="1312735" y="152717"/>
            <a:ext cx="10155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/>
              <a:t>UNIVARIATE FORECASTING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B0DB85-7E07-4F92-A37B-F337FA7BF743}"/>
              </a:ext>
            </a:extLst>
          </p:cNvPr>
          <p:cNvSpPr/>
          <p:nvPr/>
        </p:nvSpPr>
        <p:spPr>
          <a:xfrm>
            <a:off x="2928131" y="1456815"/>
            <a:ext cx="575353" cy="22892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893B99D-5485-490E-A72D-587C02A62C3C}"/>
              </a:ext>
            </a:extLst>
          </p:cNvPr>
          <p:cNvGrpSpPr/>
          <p:nvPr/>
        </p:nvGrpSpPr>
        <p:grpSpPr>
          <a:xfrm>
            <a:off x="1312735" y="4039389"/>
            <a:ext cx="5573338" cy="2431435"/>
            <a:chOff x="1466845" y="4116333"/>
            <a:chExt cx="5573338" cy="2431435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627FCC2-00F5-4088-A18F-7940AF768181}"/>
                </a:ext>
              </a:extLst>
            </p:cNvPr>
            <p:cNvSpPr txBox="1"/>
            <p:nvPr/>
          </p:nvSpPr>
          <p:spPr>
            <a:xfrm>
              <a:off x="1466845" y="4116333"/>
              <a:ext cx="401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Statistical models: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7923711-39EF-4103-97DF-93A772E4CE1F}"/>
                </a:ext>
              </a:extLst>
            </p:cNvPr>
            <p:cNvSpPr txBox="1"/>
            <p:nvPr/>
          </p:nvSpPr>
          <p:spPr>
            <a:xfrm>
              <a:off x="1466845" y="4516443"/>
              <a:ext cx="557333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it-IT" dirty="0" err="1"/>
                <a:t>Naive</a:t>
              </a:r>
              <a:r>
                <a:rPr lang="it-IT" dirty="0"/>
                <a:t>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Simple </a:t>
              </a:r>
              <a:r>
                <a:rPr lang="it-IT" dirty="0" err="1"/>
                <a:t>Moving</a:t>
              </a:r>
              <a:r>
                <a:rPr lang="it-IT" dirty="0"/>
                <a:t> </a:t>
              </a:r>
              <a:r>
                <a:rPr lang="it-IT" dirty="0" err="1"/>
                <a:t>Average</a:t>
              </a:r>
              <a:r>
                <a:rPr lang="it-IT" dirty="0"/>
                <a:t> (SMA);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Simple </a:t>
              </a:r>
              <a:r>
                <a:rPr lang="it-IT" dirty="0" err="1"/>
                <a:t>Exponential</a:t>
              </a:r>
              <a:r>
                <a:rPr lang="it-IT" dirty="0"/>
                <a:t> </a:t>
              </a:r>
              <a:r>
                <a:rPr lang="it-IT" dirty="0" err="1"/>
                <a:t>Smoothing</a:t>
              </a:r>
              <a:r>
                <a:rPr lang="it-IT" dirty="0"/>
                <a:t> (SES);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 err="1"/>
                <a:t>Holt's</a:t>
              </a:r>
              <a:r>
                <a:rPr lang="it-IT" dirty="0"/>
                <a:t> </a:t>
              </a:r>
              <a:r>
                <a:rPr lang="it-IT" dirty="0" err="1"/>
                <a:t>Exponential</a:t>
              </a:r>
              <a:r>
                <a:rPr lang="it-IT" dirty="0"/>
                <a:t> </a:t>
              </a:r>
              <a:r>
                <a:rPr lang="it-IT" dirty="0" err="1"/>
                <a:t>Smoothing</a:t>
              </a:r>
              <a:r>
                <a:rPr lang="it-IT" dirty="0"/>
                <a:t> (HES);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Holt-</a:t>
              </a:r>
              <a:r>
                <a:rPr lang="it-IT" dirty="0" err="1"/>
                <a:t>Winters</a:t>
              </a:r>
              <a:r>
                <a:rPr lang="it-IT" dirty="0"/>
                <a:t>' </a:t>
              </a:r>
              <a:r>
                <a:rPr lang="it-IT" dirty="0" err="1"/>
                <a:t>Seasonal</a:t>
              </a:r>
              <a:r>
                <a:rPr lang="it-IT" dirty="0"/>
                <a:t> </a:t>
              </a:r>
              <a:r>
                <a:rPr lang="it-IT" dirty="0" err="1"/>
                <a:t>Exponential</a:t>
              </a:r>
              <a:r>
                <a:rPr lang="it-IT" dirty="0"/>
                <a:t> </a:t>
              </a:r>
              <a:r>
                <a:rPr lang="it-IT" dirty="0" err="1"/>
                <a:t>Smoothing</a:t>
              </a:r>
              <a:r>
                <a:rPr lang="it-IT" dirty="0"/>
                <a:t> (HW);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 err="1"/>
                <a:t>Autoregressive</a:t>
              </a:r>
              <a:r>
                <a:rPr lang="it-IT" dirty="0"/>
                <a:t> (AR);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 err="1"/>
                <a:t>Autoregressive</a:t>
              </a:r>
              <a:r>
                <a:rPr lang="it-IT" dirty="0"/>
                <a:t> </a:t>
              </a:r>
              <a:r>
                <a:rPr lang="it-IT" dirty="0" err="1"/>
                <a:t>Integrated</a:t>
              </a:r>
              <a:r>
                <a:rPr lang="it-IT" dirty="0"/>
                <a:t> </a:t>
              </a:r>
              <a:r>
                <a:rPr lang="it-IT" dirty="0" err="1"/>
                <a:t>Moving</a:t>
              </a:r>
              <a:r>
                <a:rPr lang="it-IT" dirty="0"/>
                <a:t> </a:t>
              </a:r>
              <a:r>
                <a:rPr lang="it-IT" dirty="0" err="1"/>
                <a:t>Average</a:t>
              </a:r>
              <a:r>
                <a:rPr lang="it-IT" dirty="0"/>
                <a:t> (ARIMA);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8FCBF4-63C8-40A4-A20F-1E7B6F31DE3E}"/>
              </a:ext>
            </a:extLst>
          </p:cNvPr>
          <p:cNvGrpSpPr/>
          <p:nvPr/>
        </p:nvGrpSpPr>
        <p:grpSpPr>
          <a:xfrm>
            <a:off x="7451315" y="4039389"/>
            <a:ext cx="4017196" cy="1877438"/>
            <a:chOff x="7311094" y="4095785"/>
            <a:chExt cx="4017196" cy="1877438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75DA9EF-AEE5-4AE6-B02E-EA820BD24CC9}"/>
                </a:ext>
              </a:extLst>
            </p:cNvPr>
            <p:cNvSpPr txBox="1"/>
            <p:nvPr/>
          </p:nvSpPr>
          <p:spPr>
            <a:xfrm>
              <a:off x="7311094" y="4095785"/>
              <a:ext cx="401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Machine learning models: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572ED15B-7901-4B93-A3E1-32A16596E26E}"/>
                </a:ext>
              </a:extLst>
            </p:cNvPr>
            <p:cNvSpPr txBox="1"/>
            <p:nvPr/>
          </p:nvSpPr>
          <p:spPr>
            <a:xfrm>
              <a:off x="7311094" y="4495895"/>
              <a:ext cx="376444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it-IT" dirty="0" err="1"/>
                <a:t>kNN</a:t>
              </a:r>
              <a:r>
                <a:rPr lang="it-IT" dirty="0"/>
                <a:t>-TSPI;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Support </a:t>
              </a:r>
              <a:r>
                <a:rPr lang="it-IT" dirty="0" err="1"/>
                <a:t>Vector</a:t>
              </a:r>
              <a:r>
                <a:rPr lang="it-IT" dirty="0"/>
                <a:t> Machine (SVM);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Multi Layer </a:t>
              </a:r>
              <a:r>
                <a:rPr lang="it-IT" dirty="0" err="1"/>
                <a:t>Perceptron</a:t>
              </a:r>
              <a:r>
                <a:rPr lang="it-IT" dirty="0"/>
                <a:t> (MLP);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LSTM;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CNN-LSTM;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B618D45-9361-4F1B-900A-38651350914B}"/>
                  </a:ext>
                </a:extLst>
              </p:cNvPr>
              <p:cNvSpPr txBox="1"/>
              <p:nvPr/>
            </p:nvSpPr>
            <p:spPr>
              <a:xfrm>
                <a:off x="2594224" y="2334396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B618D45-9361-4F1B-900A-386513509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224" y="2334396"/>
                <a:ext cx="12431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A4AF570F-67D8-402C-AB2B-ECA55A7FA1FA}"/>
                  </a:ext>
                </a:extLst>
              </p:cNvPr>
              <p:cNvSpPr txBox="1"/>
              <p:nvPr/>
            </p:nvSpPr>
            <p:spPr>
              <a:xfrm>
                <a:off x="2594222" y="3082844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A4AF570F-67D8-402C-AB2B-ECA55A7FA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222" y="3082844"/>
                <a:ext cx="12431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4B39FA4-4F2D-43E3-80EA-F2715B9A7923}"/>
                  </a:ext>
                </a:extLst>
              </p:cNvPr>
              <p:cNvSpPr txBox="1"/>
              <p:nvPr/>
            </p:nvSpPr>
            <p:spPr>
              <a:xfrm>
                <a:off x="2594223" y="2561217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4B39FA4-4F2D-43E3-80EA-F2715B9A7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223" y="2561217"/>
                <a:ext cx="12431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7F856AE-E83A-4A59-AE2D-5A5CD4611483}"/>
                  </a:ext>
                </a:extLst>
              </p:cNvPr>
              <p:cNvSpPr txBox="1"/>
              <p:nvPr/>
            </p:nvSpPr>
            <p:spPr>
              <a:xfrm>
                <a:off x="2594222" y="2812165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7F856AE-E83A-4A59-AE2D-5A5CD461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222" y="2812165"/>
                <a:ext cx="12431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F654A0E-4933-409F-8373-2668AF20657B}"/>
                  </a:ext>
                </a:extLst>
              </p:cNvPr>
              <p:cNvSpPr txBox="1"/>
              <p:nvPr/>
            </p:nvSpPr>
            <p:spPr>
              <a:xfrm>
                <a:off x="2594222" y="3349997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F654A0E-4933-409F-8373-2668AF20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222" y="3349997"/>
                <a:ext cx="1243173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7BE30-F1B9-4154-AFA2-7CF7D43DB841}"/>
                  </a:ext>
                </a:extLst>
              </p:cNvPr>
              <p:cNvSpPr txBox="1"/>
              <p:nvPr/>
            </p:nvSpPr>
            <p:spPr>
              <a:xfrm>
                <a:off x="3119061" y="1155866"/>
                <a:ext cx="2196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it-IT" sz="20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7BE30-F1B9-4154-AFA2-7CF7D43DB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061" y="1155866"/>
                <a:ext cx="219612" cy="307777"/>
              </a:xfrm>
              <a:prstGeom prst="rect">
                <a:avLst/>
              </a:prstGeom>
              <a:blipFill>
                <a:blip r:embed="rId8"/>
                <a:stretch>
                  <a:fillRect l="-27778" r="-27778" b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71AC24A-EAFC-498C-8C5D-046C5664B5AF}"/>
              </a:ext>
            </a:extLst>
          </p:cNvPr>
          <p:cNvCxnSpPr>
            <a:cxnSpLocks/>
          </p:cNvCxnSpPr>
          <p:nvPr/>
        </p:nvCxnSpPr>
        <p:spPr>
          <a:xfrm flipH="1" flipV="1">
            <a:off x="3518744" y="3397642"/>
            <a:ext cx="498452" cy="415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109784A-53F6-41E1-A696-B9329C80435F}"/>
                  </a:ext>
                </a:extLst>
              </p:cNvPr>
              <p:cNvSpPr txBox="1"/>
              <p:nvPr/>
            </p:nvSpPr>
            <p:spPr>
              <a:xfrm>
                <a:off x="4065666" y="3813249"/>
                <a:ext cx="1846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F109784A-53F6-41E1-A696-B9329C804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666" y="3813249"/>
                <a:ext cx="1846724" cy="276999"/>
              </a:xfrm>
              <a:prstGeom prst="rect">
                <a:avLst/>
              </a:prstGeom>
              <a:blipFill>
                <a:blip r:embed="rId9"/>
                <a:stretch>
                  <a:fillRect l="-2640" t="-4444" r="-4290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1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F0EAF23-8F52-41F8-B543-C5E2C5FB5EE8}"/>
              </a:ext>
            </a:extLst>
          </p:cNvPr>
          <p:cNvSpPr txBox="1"/>
          <p:nvPr/>
        </p:nvSpPr>
        <p:spPr>
          <a:xfrm>
            <a:off x="5134721" y="520942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NAIVE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8D7C31-F982-481D-9F2E-D79F0188AC28}"/>
              </a:ext>
            </a:extLst>
          </p:cNvPr>
          <p:cNvSpPr txBox="1"/>
          <p:nvPr/>
        </p:nvSpPr>
        <p:spPr>
          <a:xfrm>
            <a:off x="5288834" y="3559936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SMA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B908A88-E900-4FC0-9C44-CE4D1D8BCAB5}"/>
                  </a:ext>
                </a:extLst>
              </p:cNvPr>
              <p:cNvSpPr/>
              <p:nvPr/>
            </p:nvSpPr>
            <p:spPr>
              <a:xfrm>
                <a:off x="602751" y="1243195"/>
                <a:ext cx="1117143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Naive model is a persistence model that simply uses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-</a:t>
                </a:r>
                <a:r>
                  <a:rPr 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th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lag the past of the corresponding time-series as prediction of the next time step: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8B908A88-E900-4FC0-9C44-CE4D1D8BC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1" y="1243195"/>
                <a:ext cx="11171433" cy="1477328"/>
              </a:xfrm>
              <a:prstGeom prst="rect">
                <a:avLst/>
              </a:prstGeom>
              <a:blipFill>
                <a:blip r:embed="rId2"/>
                <a:stretch>
                  <a:fillRect l="-491" t="-24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4B8C643-35FD-4C02-9FEC-71E758338638}"/>
                  </a:ext>
                </a:extLst>
              </p:cNvPr>
              <p:cNvSpPr txBox="1"/>
              <p:nvPr/>
            </p:nvSpPr>
            <p:spPr>
              <a:xfrm>
                <a:off x="5637391" y="2300776"/>
                <a:ext cx="15105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4B8C643-35FD-4C02-9FEC-71E758338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391" y="2300776"/>
                <a:ext cx="1510542" cy="307777"/>
              </a:xfrm>
              <a:prstGeom prst="rect">
                <a:avLst/>
              </a:prstGeom>
              <a:blipFill>
                <a:blip r:embed="rId3"/>
                <a:stretch>
                  <a:fillRect l="-2016" t="-21569" r="-403" b="-137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B001D5C-ABF3-4D9D-AAE0-AAAF4A106B64}"/>
                  </a:ext>
                </a:extLst>
              </p:cNvPr>
              <p:cNvSpPr/>
              <p:nvPr/>
            </p:nvSpPr>
            <p:spPr>
              <a:xfrm>
                <a:off x="607247" y="3073444"/>
                <a:ext cx="3104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9" name="Rettangolo 8">
                <a:extLst>
                  <a:ext uri="{FF2B5EF4-FFF2-40B4-BE49-F238E27FC236}">
                    <a16:creationId xmlns:a16="http://schemas.microsoft.com/office/drawing/2014/main" id="{5B001D5C-ABF3-4D9D-AAE0-AAAF4A106B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47" y="3073444"/>
                <a:ext cx="3104504" cy="369332"/>
              </a:xfrm>
              <a:prstGeom prst="rect">
                <a:avLst/>
              </a:prstGeom>
              <a:blipFill>
                <a:blip r:embed="rId4"/>
                <a:stretch>
                  <a:fillRect l="-1768" t="-9836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9104DB86-A37B-445A-8D56-B0186C82F8EB}"/>
                  </a:ext>
                </a:extLst>
              </p:cNvPr>
              <p:cNvSpPr/>
              <p:nvPr/>
            </p:nvSpPr>
            <p:spPr>
              <a:xfrm>
                <a:off x="602751" y="4282189"/>
                <a:ext cx="1139746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SMA</a:t>
                </a:r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model of order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is a simple technique that performs an arithmetic average of the last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values of the corresponding time-series as prediction of the next time step: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10" name="Rettangolo 9">
                <a:extLst>
                  <a:ext uri="{FF2B5EF4-FFF2-40B4-BE49-F238E27FC236}">
                    <a16:creationId xmlns:a16="http://schemas.microsoft.com/office/drawing/2014/main" id="{9104DB86-A37B-445A-8D56-B0186C82F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1" y="4282189"/>
                <a:ext cx="11397464" cy="1477328"/>
              </a:xfrm>
              <a:prstGeom prst="rect">
                <a:avLst/>
              </a:prstGeom>
              <a:blipFill>
                <a:blip r:embed="rId5"/>
                <a:stretch>
                  <a:fillRect l="-481" t="-20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EDFE0C-1CFA-46AA-82CE-17F1E16E01A0}"/>
                  </a:ext>
                </a:extLst>
              </p:cNvPr>
              <p:cNvSpPr txBox="1"/>
              <p:nvPr/>
            </p:nvSpPr>
            <p:spPr>
              <a:xfrm>
                <a:off x="4993621" y="5335273"/>
                <a:ext cx="2663101" cy="55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3EDFE0C-1CFA-46AA-82CE-17F1E16E0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621" y="5335273"/>
                <a:ext cx="2663101" cy="5590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F4A87C89-EA9A-494A-93CB-6CEE96FCF50E}"/>
                  </a:ext>
                </a:extLst>
              </p:cNvPr>
              <p:cNvSpPr/>
              <p:nvPr/>
            </p:nvSpPr>
            <p:spPr>
              <a:xfrm>
                <a:off x="602751" y="6229598"/>
                <a:ext cx="31045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F4A87C89-EA9A-494A-93CB-6CEE96FCF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51" y="6229598"/>
                <a:ext cx="3104504" cy="369332"/>
              </a:xfrm>
              <a:prstGeom prst="rect">
                <a:avLst/>
              </a:prstGeom>
              <a:blipFill>
                <a:blip r:embed="rId7"/>
                <a:stretch>
                  <a:fillRect l="-1768" t="-11475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A9B990B-5FA1-499A-8A0F-8E968F71C143}"/>
                  </a:ext>
                </a:extLst>
              </p:cNvPr>
              <p:cNvSpPr txBox="1"/>
              <p:nvPr/>
            </p:nvSpPr>
            <p:spPr>
              <a:xfrm>
                <a:off x="8071385" y="2071065"/>
                <a:ext cx="32610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N.B. </a:t>
                </a:r>
                <a:r>
                  <a:rPr lang="it-IT" dirty="0" err="1"/>
                  <a:t>This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dirty="0"/>
                  <a:t> and </a:t>
                </a:r>
                <a:r>
                  <a:rPr lang="it-IT" dirty="0" err="1"/>
                  <a:t>then</a:t>
                </a:r>
                <a:r>
                  <a:rPr lang="it-IT" dirty="0"/>
                  <a:t> the model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i="1" dirty="0"/>
                  <a:t>recursively</a:t>
                </a:r>
                <a:r>
                  <a:rPr lang="it-IT" dirty="0"/>
                  <a:t> </a:t>
                </a:r>
                <a:r>
                  <a:rPr lang="it-IT" dirty="0" err="1"/>
                  <a:t>applied</a:t>
                </a:r>
                <a:r>
                  <a:rPr lang="it-IT" dirty="0"/>
                  <a:t> up to </a:t>
                </a:r>
                <a:r>
                  <a:rPr lang="it-IT" dirty="0" err="1"/>
                  <a:t>find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BA9B990B-5FA1-499A-8A0F-8E968F71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85" y="2071065"/>
                <a:ext cx="3261010" cy="923330"/>
              </a:xfrm>
              <a:prstGeom prst="rect">
                <a:avLst/>
              </a:prstGeom>
              <a:blipFill>
                <a:blip r:embed="rId8"/>
                <a:stretch>
                  <a:fillRect l="-1495" t="-3974" r="-187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EC361FB6-936D-4AFF-B36A-91565FBD8295}"/>
                  </a:ext>
                </a:extLst>
              </p:cNvPr>
              <p:cNvSpPr/>
              <p:nvPr/>
            </p:nvSpPr>
            <p:spPr>
              <a:xfrm>
                <a:off x="8490047" y="5377924"/>
                <a:ext cx="228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i="1" dirty="0"/>
                  <a:t>recursively</a:t>
                </a:r>
                <a:r>
                  <a:rPr lang="it-IT" dirty="0"/>
                  <a:t>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EC361FB6-936D-4AFF-B36A-91565FBD8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047" y="5377924"/>
                <a:ext cx="2283830" cy="369332"/>
              </a:xfrm>
              <a:prstGeom prst="rect">
                <a:avLst/>
              </a:prstGeom>
              <a:blipFill>
                <a:blip r:embed="rId9"/>
                <a:stretch>
                  <a:fillRect l="-2406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796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56EC497-3513-436A-9904-15173D57215D}"/>
              </a:ext>
            </a:extLst>
          </p:cNvPr>
          <p:cNvSpPr txBox="1"/>
          <p:nvPr/>
        </p:nvSpPr>
        <p:spPr>
          <a:xfrm>
            <a:off x="392882" y="392455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SES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6D6DA5-602C-448B-95B1-C776169848B2}"/>
              </a:ext>
            </a:extLst>
          </p:cNvPr>
          <p:cNvSpPr txBox="1"/>
          <p:nvPr/>
        </p:nvSpPr>
        <p:spPr>
          <a:xfrm>
            <a:off x="392882" y="3149266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HES model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B3F4EC-1C1A-4588-BB89-82764D7DB061}"/>
              </a:ext>
            </a:extLst>
          </p:cNvPr>
          <p:cNvSpPr txBox="1"/>
          <p:nvPr/>
        </p:nvSpPr>
        <p:spPr>
          <a:xfrm>
            <a:off x="392882" y="4718871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HW model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E61E0D7-E581-4EEA-B281-D914B64FBE9C}"/>
              </a:ext>
            </a:extLst>
          </p:cNvPr>
          <p:cNvSpPr/>
          <p:nvPr/>
        </p:nvSpPr>
        <p:spPr>
          <a:xfrm>
            <a:off x="392882" y="1105135"/>
            <a:ext cx="579863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The SES method is a weighted SMA: the weights increase exponentially over time so that the most recent observations exert more influence on the calculation of future predictions. </a:t>
            </a:r>
          </a:p>
          <a:p>
            <a:endParaRPr lang="en-US" sz="800" dirty="0">
              <a:solidFill>
                <a:srgbClr val="000000"/>
              </a:solidFill>
              <a:latin typeface="Helvetica Neue"/>
            </a:endParaRPr>
          </a:p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Stationarity, No trend and no seasonality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9190DDD-A019-4AC3-AF3D-F590158EA513}"/>
                  </a:ext>
                </a:extLst>
              </p:cNvPr>
              <p:cNvSpPr txBox="1"/>
              <p:nvPr/>
            </p:nvSpPr>
            <p:spPr>
              <a:xfrm>
                <a:off x="6064504" y="581140"/>
                <a:ext cx="57986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… 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9190DDD-A019-4AC3-AF3D-F590158EA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04" y="581140"/>
                <a:ext cx="5798639" cy="307777"/>
              </a:xfrm>
              <a:prstGeom prst="rect">
                <a:avLst/>
              </a:prstGeom>
              <a:blipFill>
                <a:blip r:embed="rId2"/>
                <a:stretch>
                  <a:fillRect l="-210" t="-21569" b="-137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in giù 8">
            <a:extLst>
              <a:ext uri="{FF2B5EF4-FFF2-40B4-BE49-F238E27FC236}">
                <a16:creationId xmlns:a16="http://schemas.microsoft.com/office/drawing/2014/main" id="{4DEA5B24-551C-42F5-B3D4-2A544392B9E2}"/>
              </a:ext>
            </a:extLst>
          </p:cNvPr>
          <p:cNvSpPr/>
          <p:nvPr/>
        </p:nvSpPr>
        <p:spPr>
          <a:xfrm>
            <a:off x="8981984" y="1057222"/>
            <a:ext cx="205488" cy="19506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1C5F0D1-DFB8-4B98-8FED-9E620A7E9BF4}"/>
                  </a:ext>
                </a:extLst>
              </p:cNvPr>
              <p:cNvSpPr txBox="1"/>
              <p:nvPr/>
            </p:nvSpPr>
            <p:spPr>
              <a:xfrm>
                <a:off x="7477261" y="1358080"/>
                <a:ext cx="26112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it-IT" sz="2000" dirty="0"/>
                  <a:t>;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91C5F0D1-DFB8-4B98-8FED-9E620A7E9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61" y="1358080"/>
                <a:ext cx="2611228" cy="307777"/>
              </a:xfrm>
              <a:prstGeom prst="rect">
                <a:avLst/>
              </a:prstGeom>
              <a:blipFill>
                <a:blip r:embed="rId3"/>
                <a:stretch>
                  <a:fillRect l="-3505" t="-26000" r="-5374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2201B0F-FBF7-431D-8394-443BE3F30CA3}"/>
                  </a:ext>
                </a:extLst>
              </p:cNvPr>
              <p:cNvSpPr txBox="1"/>
              <p:nvPr/>
            </p:nvSpPr>
            <p:spPr>
              <a:xfrm>
                <a:off x="10595195" y="1354030"/>
                <a:ext cx="8733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62201B0F-FBF7-431D-8394-443BE3F3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5195" y="1354030"/>
                <a:ext cx="873316" cy="307777"/>
              </a:xfrm>
              <a:prstGeom prst="rect">
                <a:avLst/>
              </a:prstGeom>
              <a:blipFill>
                <a:blip r:embed="rId4"/>
                <a:stretch>
                  <a:fillRect l="-6294" r="-2098" b="-137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6AABCB5-218C-43F2-95A7-6725101C83FD}"/>
                  </a:ext>
                </a:extLst>
              </p:cNvPr>
              <p:cNvSpPr txBox="1"/>
              <p:nvPr/>
            </p:nvSpPr>
            <p:spPr>
              <a:xfrm>
                <a:off x="7782537" y="1881089"/>
                <a:ext cx="12683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2000" dirty="0"/>
                  <a:t>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6AABCB5-218C-43F2-95A7-6725101C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537" y="1881089"/>
                <a:ext cx="1268361" cy="307777"/>
              </a:xfrm>
              <a:prstGeom prst="rect">
                <a:avLst/>
              </a:prstGeom>
              <a:blipFill>
                <a:blip r:embed="rId5"/>
                <a:stretch>
                  <a:fillRect l="-5288" t="-24000" b="-1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tangolo 15">
            <a:extLst>
              <a:ext uri="{FF2B5EF4-FFF2-40B4-BE49-F238E27FC236}">
                <a16:creationId xmlns:a16="http://schemas.microsoft.com/office/drawing/2014/main" id="{B897557B-D272-4FF9-9355-CB33F8D019F8}"/>
              </a:ext>
            </a:extLst>
          </p:cNvPr>
          <p:cNvSpPr/>
          <p:nvPr/>
        </p:nvSpPr>
        <p:spPr>
          <a:xfrm>
            <a:off x="392881" y="3765333"/>
            <a:ext cx="3963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Stationarity, trend and no seasonality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C51ACF6-970E-45AB-B2D7-05E9A0EC06E9}"/>
                  </a:ext>
                </a:extLst>
              </p:cNvPr>
              <p:cNvSpPr/>
              <p:nvPr/>
            </p:nvSpPr>
            <p:spPr>
              <a:xfrm>
                <a:off x="9390090" y="1881089"/>
                <a:ext cx="2283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i="1" dirty="0"/>
                  <a:t>recursively</a:t>
                </a:r>
                <a:r>
                  <a:rPr lang="it-IT" dirty="0"/>
                  <a:t>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0C51ACF6-970E-45AB-B2D7-05E9A0EC0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090" y="1881089"/>
                <a:ext cx="2283830" cy="369332"/>
              </a:xfrm>
              <a:prstGeom prst="rect">
                <a:avLst/>
              </a:prstGeom>
              <a:blipFill>
                <a:blip r:embed="rId6"/>
                <a:stretch>
                  <a:fillRect l="-2133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ED46719-C813-4A25-99AA-339E903A681E}"/>
                  </a:ext>
                </a:extLst>
              </p:cNvPr>
              <p:cNvSpPr/>
              <p:nvPr/>
            </p:nvSpPr>
            <p:spPr>
              <a:xfrm>
                <a:off x="392881" y="2735971"/>
                <a:ext cx="3165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DED46719-C813-4A25-99AA-339E903A6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1" y="2735971"/>
                <a:ext cx="3165225" cy="369332"/>
              </a:xfrm>
              <a:prstGeom prst="rect">
                <a:avLst/>
              </a:prstGeom>
              <a:blipFill>
                <a:blip r:embed="rId7"/>
                <a:stretch>
                  <a:fillRect l="-1538" t="-1166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5E2E7E90-631E-4BA9-97BB-53BC665A8300}"/>
                  </a:ext>
                </a:extLst>
              </p:cNvPr>
              <p:cNvSpPr/>
              <p:nvPr/>
            </p:nvSpPr>
            <p:spPr>
              <a:xfrm>
                <a:off x="392881" y="4254088"/>
                <a:ext cx="4372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5E2E7E90-631E-4BA9-97BB-53BC665A83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1" y="4254088"/>
                <a:ext cx="4372287" cy="369332"/>
              </a:xfrm>
              <a:prstGeom prst="rect">
                <a:avLst/>
              </a:prstGeom>
              <a:blipFill>
                <a:blip r:embed="rId8"/>
                <a:stretch>
                  <a:fillRect l="-1114" t="-1166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897B530-6B94-4F6E-BC1A-C57297CE2AD4}"/>
                  </a:ext>
                </a:extLst>
              </p:cNvPr>
              <p:cNvSpPr txBox="1"/>
              <p:nvPr/>
            </p:nvSpPr>
            <p:spPr>
              <a:xfrm>
                <a:off x="10447190" y="3219097"/>
                <a:ext cx="87331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E897B530-6B94-4F6E-BC1A-C57297CE2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7190" y="3219097"/>
                <a:ext cx="873316" cy="307777"/>
              </a:xfrm>
              <a:prstGeom prst="rect">
                <a:avLst/>
              </a:prstGeom>
              <a:blipFill>
                <a:blip r:embed="rId9"/>
                <a:stretch>
                  <a:fillRect l="-6993" r="-2098" b="-137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813CA2-F2F6-4D73-9711-CCDB198FFC17}"/>
                  </a:ext>
                </a:extLst>
              </p:cNvPr>
              <p:cNvSpPr txBox="1"/>
              <p:nvPr/>
            </p:nvSpPr>
            <p:spPr>
              <a:xfrm>
                <a:off x="10181380" y="3664197"/>
                <a:ext cx="14049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813CA2-F2F6-4D73-9711-CCDB198FF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1380" y="3664197"/>
                <a:ext cx="1404935" cy="307777"/>
              </a:xfrm>
              <a:prstGeom prst="rect">
                <a:avLst/>
              </a:prstGeom>
              <a:blipFill>
                <a:blip r:embed="rId10"/>
                <a:stretch>
                  <a:fillRect l="-3463" r="-866" b="-156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uppo 32">
            <a:extLst>
              <a:ext uri="{FF2B5EF4-FFF2-40B4-BE49-F238E27FC236}">
                <a16:creationId xmlns:a16="http://schemas.microsoft.com/office/drawing/2014/main" id="{596F0868-EA7C-49A0-8196-0CCA53069F86}"/>
              </a:ext>
            </a:extLst>
          </p:cNvPr>
          <p:cNvGrpSpPr/>
          <p:nvPr/>
        </p:nvGrpSpPr>
        <p:grpSpPr>
          <a:xfrm>
            <a:off x="5890669" y="2557335"/>
            <a:ext cx="3782510" cy="1592607"/>
            <a:chOff x="5837983" y="2915909"/>
            <a:chExt cx="3782510" cy="15926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43944031-8668-45C5-823E-B00CD73D4E8F}"/>
                    </a:ext>
                  </a:extLst>
                </p:cNvPr>
                <p:cNvSpPr txBox="1"/>
                <p:nvPr/>
              </p:nvSpPr>
              <p:spPr>
                <a:xfrm>
                  <a:off x="5837983" y="3275111"/>
                  <a:ext cx="378251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it-IT" sz="2000" dirty="0"/>
                    <a:t>;</a:t>
                  </a:r>
                </a:p>
              </p:txBody>
            </p:sp>
          </mc:Choice>
          <mc:Fallback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43944031-8668-45C5-823E-B00CD73D4E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983" y="3275111"/>
                  <a:ext cx="3782510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254" t="-25490" r="-3060" b="-4902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32576D6C-83E5-49B2-8C54-85622A280737}"/>
                    </a:ext>
                  </a:extLst>
                </p:cNvPr>
                <p:cNvSpPr txBox="1"/>
                <p:nvPr/>
              </p:nvSpPr>
              <p:spPr>
                <a:xfrm>
                  <a:off x="6205591" y="4175989"/>
                  <a:ext cx="3049040" cy="332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it-IT" sz="2000" dirty="0"/>
                    <a:t> </a:t>
                  </a:r>
                </a:p>
              </p:txBody>
            </p:sp>
          </mc:Choice>
          <mc:Fallback>
            <p:sp>
              <p:nvSpPr>
                <p:cNvPr id="21" name="CasellaDiTesto 20">
                  <a:extLst>
                    <a:ext uri="{FF2B5EF4-FFF2-40B4-BE49-F238E27FC236}">
                      <a16:creationId xmlns:a16="http://schemas.microsoft.com/office/drawing/2014/main" id="{32576D6C-83E5-49B2-8C54-85622A280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5591" y="4175989"/>
                  <a:ext cx="3049040" cy="332527"/>
                </a:xfrm>
                <a:prstGeom prst="rect">
                  <a:avLst/>
                </a:prstGeom>
                <a:blipFill>
                  <a:blip r:embed="rId12"/>
                  <a:stretch>
                    <a:fillRect l="-2200" t="-152727" b="-23272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74A88968-429E-4CF9-98C8-5B00340CD87C}"/>
                    </a:ext>
                  </a:extLst>
                </p:cNvPr>
                <p:cNvSpPr txBox="1"/>
                <p:nvPr/>
              </p:nvSpPr>
              <p:spPr>
                <a:xfrm>
                  <a:off x="5837983" y="3725550"/>
                  <a:ext cx="367594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it-IT" sz="2000" dirty="0"/>
                </a:p>
              </p:txBody>
            </p:sp>
          </mc:Choice>
          <mc:Fallback>
            <p:sp>
              <p:nvSpPr>
                <p:cNvPr id="25" name="CasellaDiTesto 24">
                  <a:extLst>
                    <a:ext uri="{FF2B5EF4-FFF2-40B4-BE49-F238E27FC236}">
                      <a16:creationId xmlns:a16="http://schemas.microsoft.com/office/drawing/2014/main" id="{74A88968-429E-4CF9-98C8-5B00340CD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983" y="3725550"/>
                  <a:ext cx="3675943" cy="307777"/>
                </a:xfrm>
                <a:prstGeom prst="rect">
                  <a:avLst/>
                </a:prstGeom>
                <a:blipFill>
                  <a:blip r:embed="rId13"/>
                  <a:stretch>
                    <a:fillRect l="-995" r="-995" b="-3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24E49F6A-E83A-40CC-BBB5-9341EA78EE32}"/>
                </a:ext>
              </a:extLst>
            </p:cNvPr>
            <p:cNvSpPr/>
            <p:nvPr/>
          </p:nvSpPr>
          <p:spPr>
            <a:xfrm>
              <a:off x="6976692" y="2915909"/>
              <a:ext cx="15050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dirty="0"/>
                <a:t>additive trend</a:t>
              </a:r>
            </a:p>
          </p:txBody>
        </p:sp>
      </p:grpSp>
      <p:sp>
        <p:nvSpPr>
          <p:cNvPr id="27" name="Rettangolo 26">
            <a:extLst>
              <a:ext uri="{FF2B5EF4-FFF2-40B4-BE49-F238E27FC236}">
                <a16:creationId xmlns:a16="http://schemas.microsoft.com/office/drawing/2014/main" id="{97CC538E-0E54-4F31-BD54-391E2FAF157C}"/>
              </a:ext>
            </a:extLst>
          </p:cNvPr>
          <p:cNvSpPr/>
          <p:nvPr/>
        </p:nvSpPr>
        <p:spPr>
          <a:xfrm>
            <a:off x="392880" y="5389557"/>
            <a:ext cx="370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solidFill>
                  <a:srgbClr val="000000"/>
                </a:solidFill>
                <a:effectLst/>
                <a:latin typeface="Helvetica Neue"/>
              </a:rPr>
              <a:t>Stationarity, trend and seasonality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1D46556D-F5C9-4BCC-B846-D8DECFEA783E}"/>
                  </a:ext>
                </a:extLst>
              </p:cNvPr>
              <p:cNvSpPr/>
              <p:nvPr/>
            </p:nvSpPr>
            <p:spPr>
              <a:xfrm>
                <a:off x="392880" y="5825915"/>
                <a:ext cx="45820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𝑡𝑟𝑒𝑛𝑑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it-IT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𝑠𝑒𝑎𝑠𝑜𝑛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1D46556D-F5C9-4BCC-B846-D8DECFEA7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80" y="5825915"/>
                <a:ext cx="4582088" cy="646331"/>
              </a:xfrm>
              <a:prstGeom prst="rect">
                <a:avLst/>
              </a:prstGeom>
              <a:blipFill>
                <a:blip r:embed="rId14"/>
                <a:stretch>
                  <a:fillRect l="-1064" t="-56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94F31810-CAFE-4F9E-815D-EA86DBD29991}"/>
                  </a:ext>
                </a:extLst>
              </p:cNvPr>
              <p:cNvSpPr txBox="1"/>
              <p:nvPr/>
            </p:nvSpPr>
            <p:spPr>
              <a:xfrm>
                <a:off x="5166398" y="4872758"/>
                <a:ext cx="464030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 dirty="0"/>
                  <a:t>;</a:t>
                </a: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94F31810-CAFE-4F9E-815D-EA86DBD29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98" y="4872758"/>
                <a:ext cx="4640309" cy="307777"/>
              </a:xfrm>
              <a:prstGeom prst="rect">
                <a:avLst/>
              </a:prstGeom>
              <a:blipFill>
                <a:blip r:embed="rId15"/>
                <a:stretch>
                  <a:fillRect l="-1971" t="-25490" r="-2365" b="-49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E466108-120E-4C01-B859-3BC524070EE9}"/>
                  </a:ext>
                </a:extLst>
              </p:cNvPr>
              <p:cNvSpPr txBox="1"/>
              <p:nvPr/>
            </p:nvSpPr>
            <p:spPr>
              <a:xfrm>
                <a:off x="5170055" y="6131083"/>
                <a:ext cx="5223738" cy="361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p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e>
                    </m:d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+1+</m:t>
                        </m:r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sub>
                    </m:sSub>
                  </m:oMath>
                </a14:m>
                <a:r>
                  <a:rPr lang="it-IT" sz="2000" dirty="0"/>
                  <a:t> </a:t>
                </a: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6E466108-120E-4C01-B859-3BC524070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055" y="6131083"/>
                <a:ext cx="5223738" cy="361061"/>
              </a:xfrm>
              <a:prstGeom prst="rect">
                <a:avLst/>
              </a:prstGeom>
              <a:blipFill>
                <a:blip r:embed="rId16"/>
                <a:stretch>
                  <a:fillRect l="-1167" t="-144068" b="-2084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74AB704-4D68-4564-8687-B26783E5BDB1}"/>
                  </a:ext>
                </a:extLst>
              </p:cNvPr>
              <p:cNvSpPr txBox="1"/>
              <p:nvPr/>
            </p:nvSpPr>
            <p:spPr>
              <a:xfrm>
                <a:off x="5166398" y="5292484"/>
                <a:ext cx="38506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74AB704-4D68-4564-8687-B26783E5B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98" y="5292484"/>
                <a:ext cx="3850670" cy="307777"/>
              </a:xfrm>
              <a:prstGeom prst="rect">
                <a:avLst/>
              </a:prstGeom>
              <a:blipFill>
                <a:blip r:embed="rId17"/>
                <a:stretch>
                  <a:fillRect l="-1109" r="-951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ttangolo 31">
            <a:extLst>
              <a:ext uri="{FF2B5EF4-FFF2-40B4-BE49-F238E27FC236}">
                <a16:creationId xmlns:a16="http://schemas.microsoft.com/office/drawing/2014/main" id="{047A7098-B119-4781-B6EE-71FB4EF99EBC}"/>
              </a:ext>
            </a:extLst>
          </p:cNvPr>
          <p:cNvSpPr/>
          <p:nvPr/>
        </p:nvSpPr>
        <p:spPr>
          <a:xfrm>
            <a:off x="5629256" y="4488040"/>
            <a:ext cx="3421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additive trend and additive season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D75ABCF-F586-4636-9A7D-DACA5B8F36D1}"/>
                  </a:ext>
                </a:extLst>
              </p:cNvPr>
              <p:cNvSpPr txBox="1"/>
              <p:nvPr/>
            </p:nvSpPr>
            <p:spPr>
              <a:xfrm>
                <a:off x="5166398" y="5712210"/>
                <a:ext cx="45540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BD75ABCF-F586-4636-9A7D-DACA5B8F3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98" y="5712210"/>
                <a:ext cx="4554067" cy="307777"/>
              </a:xfrm>
              <a:prstGeom prst="rect">
                <a:avLst/>
              </a:prstGeom>
              <a:blipFill>
                <a:blip r:embed="rId18"/>
                <a:stretch>
                  <a:fillRect l="-937" r="-669" b="-313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6D49D1F-02EF-42B5-AE22-6577C201140C}"/>
              </a:ext>
            </a:extLst>
          </p:cNvPr>
          <p:cNvSpPr txBox="1"/>
          <p:nvPr/>
        </p:nvSpPr>
        <p:spPr>
          <a:xfrm>
            <a:off x="10612583" y="2837405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4F3606A-9F19-4CD6-A207-96497044BE87}"/>
              </a:ext>
            </a:extLst>
          </p:cNvPr>
          <p:cNvSpPr txBox="1"/>
          <p:nvPr/>
        </p:nvSpPr>
        <p:spPr>
          <a:xfrm>
            <a:off x="10745023" y="4984127"/>
            <a:ext cx="1291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</a:t>
            </a:r>
          </a:p>
          <a:p>
            <a:r>
              <a:rPr lang="it-IT" dirty="0"/>
              <a:t>Level</a:t>
            </a:r>
          </a:p>
          <a:p>
            <a:r>
              <a:rPr lang="it-IT" dirty="0"/>
              <a:t>Trend</a:t>
            </a:r>
          </a:p>
          <a:p>
            <a:r>
              <a:rPr lang="it-IT" dirty="0"/>
              <a:t>Seasons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CD47554-E1A9-4744-B42A-39CF603B6DF6}"/>
              </a:ext>
            </a:extLst>
          </p:cNvPr>
          <p:cNvSpPr txBox="1"/>
          <p:nvPr/>
        </p:nvSpPr>
        <p:spPr>
          <a:xfrm>
            <a:off x="10760588" y="1059248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C.I.</a:t>
            </a:r>
          </a:p>
        </p:txBody>
      </p:sp>
    </p:spTree>
    <p:extLst>
      <p:ext uri="{BB962C8B-B14F-4D97-AF65-F5344CB8AC3E}">
        <p14:creationId xmlns:p14="http://schemas.microsoft.com/office/powerpoint/2010/main" val="64969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2F730F1-679E-476F-825B-50994E503F04}"/>
              </a:ext>
            </a:extLst>
          </p:cNvPr>
          <p:cNvSpPr txBox="1"/>
          <p:nvPr/>
        </p:nvSpPr>
        <p:spPr>
          <a:xfrm>
            <a:off x="5062801" y="528612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AR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FED6313-D6AC-47CE-849D-3A541AA17DA5}"/>
              </a:ext>
            </a:extLst>
          </p:cNvPr>
          <p:cNvSpPr txBox="1"/>
          <p:nvPr/>
        </p:nvSpPr>
        <p:spPr>
          <a:xfrm>
            <a:off x="4829410" y="3825407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ARIMA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14B8FFE4-84F2-472D-8136-C07E3C1AF6F7}"/>
                  </a:ext>
                </a:extLst>
              </p:cNvPr>
              <p:cNvSpPr/>
              <p:nvPr/>
            </p:nvSpPr>
            <p:spPr>
              <a:xfrm>
                <a:off x="464605" y="1301697"/>
                <a:ext cx="11412319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Autoregression is a time-series model that uses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-last observations from previous time steps as input to a regression equation to predict the value at the next time step: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 are coefficients found by optimizing the model on training data.</a:t>
                </a:r>
                <a:endParaRPr lang="it-IT" dirty="0"/>
              </a:p>
            </p:txBody>
          </p:sp>
        </mc:Choice>
        <mc:Fallback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14B8FFE4-84F2-472D-8136-C07E3C1AF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05" y="1301697"/>
                <a:ext cx="11412319" cy="2031325"/>
              </a:xfrm>
              <a:prstGeom prst="rect">
                <a:avLst/>
              </a:prstGeom>
              <a:blipFill>
                <a:blip r:embed="rId2"/>
                <a:stretch>
                  <a:fillRect l="-427" t="-1802" b="-3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4757B36-0ED8-494A-A864-9675423B0546}"/>
                  </a:ext>
                </a:extLst>
              </p:cNvPr>
              <p:cNvSpPr/>
              <p:nvPr/>
            </p:nvSpPr>
            <p:spPr>
              <a:xfrm>
                <a:off x="464605" y="3413268"/>
                <a:ext cx="3098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B4757B36-0ED8-494A-A864-9675423B0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05" y="3413268"/>
                <a:ext cx="3098541" cy="369332"/>
              </a:xfrm>
              <a:prstGeom prst="rect">
                <a:avLst/>
              </a:prstGeom>
              <a:blipFill>
                <a:blip r:embed="rId3"/>
                <a:stretch>
                  <a:fillRect l="-1572" t="-11475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D58D86A-5F5D-4BCB-869D-B12F6433A702}"/>
                  </a:ext>
                </a:extLst>
              </p:cNvPr>
              <p:cNvSpPr txBox="1"/>
              <p:nvPr/>
            </p:nvSpPr>
            <p:spPr>
              <a:xfrm>
                <a:off x="4222249" y="2264332"/>
                <a:ext cx="3897029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D58D86A-5F5D-4BCB-869D-B12F6433A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249" y="2264332"/>
                <a:ext cx="3897029" cy="331437"/>
              </a:xfrm>
              <a:prstGeom prst="rect">
                <a:avLst/>
              </a:prstGeom>
              <a:blipFill>
                <a:blip r:embed="rId4"/>
                <a:stretch>
                  <a:fillRect t="-1818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86200233-785C-4FD3-8C38-F973E24C7E11}"/>
              </a:ext>
            </a:extLst>
          </p:cNvPr>
          <p:cNvSpPr/>
          <p:nvPr/>
        </p:nvSpPr>
        <p:spPr>
          <a:xfrm>
            <a:off x="567344" y="4553435"/>
            <a:ext cx="112068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It combines both Autoregression (AR) with p order and Moving Average (MA) with q order models as well as a differencing pre-processing step of the sequence to make the sequence stationary, called integration (I) with d order: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AFFCB5-0EE4-428B-927D-E329B9875F95}"/>
                  </a:ext>
                </a:extLst>
              </p:cNvPr>
              <p:cNvSpPr txBox="1"/>
              <p:nvPr/>
            </p:nvSpPr>
            <p:spPr>
              <a:xfrm>
                <a:off x="2963836" y="5694919"/>
                <a:ext cx="6191054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AFFCB5-0EE4-428B-927D-E329B9875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836" y="5694919"/>
                <a:ext cx="6191054" cy="331437"/>
              </a:xfrm>
              <a:prstGeom prst="rect">
                <a:avLst/>
              </a:prstGeom>
              <a:blipFill>
                <a:blip r:embed="rId5"/>
                <a:stretch>
                  <a:fillRect t="-18182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406E201-7EB9-4B5C-8BB0-3FA669CA7363}"/>
                  </a:ext>
                </a:extLst>
              </p:cNvPr>
              <p:cNvSpPr/>
              <p:nvPr/>
            </p:nvSpPr>
            <p:spPr>
              <a:xfrm>
                <a:off x="567344" y="6244510"/>
                <a:ext cx="104055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auto_arima</a:t>
                </a:r>
                <a:r>
                  <a:rPr lang="it-IT" dirty="0"/>
                  <a:t> model </a:t>
                </a:r>
                <a:r>
                  <a:rPr lang="it-IT" dirty="0" err="1"/>
                  <a:t>provides</a:t>
                </a:r>
                <a:r>
                  <a:rPr lang="it-IT" dirty="0"/>
                  <a:t> an </a:t>
                </a:r>
                <a:r>
                  <a:rPr lang="it-IT" dirty="0" err="1"/>
                  <a:t>automatic</a:t>
                </a:r>
                <a:r>
                  <a:rPr lang="it-IT" dirty="0"/>
                  <a:t> </a:t>
                </a:r>
                <a:r>
                  <a:rPr lang="it-IT" dirty="0" err="1"/>
                  <a:t>search</a:t>
                </a:r>
                <a:r>
                  <a:rPr lang="it-IT" dirty="0"/>
                  <a:t> for best </a:t>
                </a:r>
                <a:r>
                  <a:rPr lang="it-IT" dirty="0" err="1"/>
                  <a:t>parameters</a:t>
                </a:r>
                <a:r>
                  <a:rPr lang="it-IT" dirty="0"/>
                  <a:t>.</a:t>
                </a:r>
              </a:p>
            </p:txBody>
          </p:sp>
        </mc:Choice>
        <mc:Fallback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C406E201-7EB9-4B5C-8BB0-3FA669CA7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44" y="6244510"/>
                <a:ext cx="10405541" cy="369332"/>
              </a:xfrm>
              <a:prstGeom prst="rect">
                <a:avLst/>
              </a:prstGeom>
              <a:blipFill>
                <a:blip r:embed="rId6"/>
                <a:stretch>
                  <a:fillRect l="-469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551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251B78-939E-42C1-B4D8-2929461ABE91}"/>
              </a:ext>
            </a:extLst>
          </p:cNvPr>
          <p:cNvSpPr txBox="1"/>
          <p:nvPr/>
        </p:nvSpPr>
        <p:spPr>
          <a:xfrm>
            <a:off x="4572557" y="367301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kNN</a:t>
            </a:r>
            <a:r>
              <a:rPr lang="it-IT" sz="3200" b="1" dirty="0"/>
              <a:t>-TSPI model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716B9B-E45B-43DE-898F-443C81CBA9A9}"/>
              </a:ext>
            </a:extLst>
          </p:cNvPr>
          <p:cNvSpPr txBox="1"/>
          <p:nvPr/>
        </p:nvSpPr>
        <p:spPr>
          <a:xfrm>
            <a:off x="4808863" y="4434904"/>
            <a:ext cx="4017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SVM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B5171010-3F6F-4EC0-895B-DD7AB41AA8F4}"/>
                  </a:ext>
                </a:extLst>
              </p:cNvPr>
              <p:cNvSpPr/>
              <p:nvPr/>
            </p:nvSpPr>
            <p:spPr>
              <a:xfrm>
                <a:off x="495429" y="6204893"/>
                <a:ext cx="102601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serch window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, regularization parameter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, width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 radial basis function</a:t>
                </a:r>
                <a:endParaRPr lang="it-IT" dirty="0"/>
              </a:p>
            </p:txBody>
          </p:sp>
        </mc:Choice>
        <mc:Fallback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B5171010-3F6F-4EC0-895B-DD7AB41AA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29" y="6204893"/>
                <a:ext cx="10260181" cy="369332"/>
              </a:xfrm>
              <a:prstGeom prst="rect">
                <a:avLst/>
              </a:prstGeom>
              <a:blipFill>
                <a:blip r:embed="rId2"/>
                <a:stretch>
                  <a:fillRect l="-475" t="-11667" r="-357" b="-2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6CD2D70F-7C4F-4CC4-8EC6-5753C4BE5CC3}"/>
              </a:ext>
            </a:extLst>
          </p:cNvPr>
          <p:cNvSpPr/>
          <p:nvPr/>
        </p:nvSpPr>
        <p:spPr>
          <a:xfrm>
            <a:off x="495429" y="5069065"/>
            <a:ext cx="11402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Support Vector Machine can also be used as a regression method, maintaining all the main features that characterize the algorithm (maximal margin). T</a:t>
            </a:r>
            <a:r>
              <a:rPr lang="en-US" dirty="0">
                <a:latin typeface="Helvetica Neue"/>
              </a:rPr>
              <a:t>he main idea is always the same: to minimize error, individualizing the hyperplane which maximizes the margin, keeping in mind that part of the error is tolerated. </a:t>
            </a:r>
            <a:endParaRPr lang="it-IT" dirty="0">
              <a:latin typeface="Helvetica Neue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B9E10DA-2C9B-46BB-B68D-D015E30F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34" y="1143098"/>
            <a:ext cx="6822040" cy="26506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AACE23FC-B3EF-4A2A-AA73-DFE7D205A467}"/>
                  </a:ext>
                </a:extLst>
              </p:cNvPr>
              <p:cNvSpPr/>
              <p:nvPr/>
            </p:nvSpPr>
            <p:spPr>
              <a:xfrm>
                <a:off x="495429" y="1139864"/>
                <a:ext cx="4436167" cy="2732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The method searches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observations, sliding a window, similar to query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.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it-IT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, …, </m:t>
                    </m:r>
                    <m:sSubSup>
                      <m:sSubSup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d>
                          <m:dPr>
                            <m:ctrlPr>
                              <a:rPr lang="it-IT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  <m:r>
                      <a:rPr lang="it-IT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as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most similar sequence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. Then, the algorithm uses the next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observations of each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:</a:t>
                </a: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endParaRPr lang="en-US" dirty="0">
                  <a:solidFill>
                    <a:srgbClr val="000000"/>
                  </a:solidFill>
                  <a:latin typeface="Helvetica Neue"/>
                </a:endParaRPr>
              </a:p>
            </p:txBody>
          </p:sp>
        </mc:Choice>
        <mc:Fallback>
          <p:sp>
            <p:nvSpPr>
              <p:cNvPr id="21" name="Rettangolo 20">
                <a:extLst>
                  <a:ext uri="{FF2B5EF4-FFF2-40B4-BE49-F238E27FC236}">
                    <a16:creationId xmlns:a16="http://schemas.microsoft.com/office/drawing/2014/main" id="{AACE23FC-B3EF-4A2A-AA73-DFE7D205A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29" y="1139864"/>
                <a:ext cx="4436167" cy="2732415"/>
              </a:xfrm>
              <a:prstGeom prst="rect">
                <a:avLst/>
              </a:prstGeom>
              <a:blipFill>
                <a:blip r:embed="rId4"/>
                <a:stretch>
                  <a:fillRect l="-1099" t="-1339" r="-4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6D6A796-8533-40B3-AA25-53BCF00539C3}"/>
                  </a:ext>
                </a:extLst>
              </p:cNvPr>
              <p:cNvSpPr/>
              <p:nvPr/>
            </p:nvSpPr>
            <p:spPr>
              <a:xfrm>
                <a:off x="495429" y="4023819"/>
                <a:ext cx="55347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Parameters to grid search: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, complexity measure </a:t>
                </a:r>
                <a:endParaRPr lang="it-IT" dirty="0"/>
              </a:p>
            </p:txBody>
          </p:sp>
        </mc:Choice>
        <mc:Fallback>
          <p:sp>
            <p:nvSpPr>
              <p:cNvPr id="22" name="Rettangolo 21">
                <a:extLst>
                  <a:ext uri="{FF2B5EF4-FFF2-40B4-BE49-F238E27FC236}">
                    <a16:creationId xmlns:a16="http://schemas.microsoft.com/office/drawing/2014/main" id="{56D6A796-8533-40B3-AA25-53BCF0053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29" y="4023819"/>
                <a:ext cx="5534785" cy="369332"/>
              </a:xfrm>
              <a:prstGeom prst="rect">
                <a:avLst/>
              </a:prstGeom>
              <a:blipFill>
                <a:blip r:embed="rId5"/>
                <a:stretch>
                  <a:fillRect l="-881" t="-9836" r="-330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B2A7D55-EB19-4FCE-8A49-085C86547552}"/>
                  </a:ext>
                </a:extLst>
              </p:cNvPr>
              <p:cNvSpPr txBox="1"/>
              <p:nvPr/>
            </p:nvSpPr>
            <p:spPr>
              <a:xfrm>
                <a:off x="1741006" y="3101706"/>
                <a:ext cx="1741933" cy="815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Sup>
                            <m:sSub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3B2A7D55-EB19-4FCE-8A49-085C86547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006" y="3101706"/>
                <a:ext cx="1741933" cy="8158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02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BE3834CB-737E-4DC0-9707-21DB502CB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21" y="954342"/>
            <a:ext cx="8211757" cy="1505714"/>
          </a:xfrm>
          <a:prstGeom prst="rect">
            <a:avLst/>
          </a:prstGeom>
        </p:spPr>
      </p:pic>
      <p:grpSp>
        <p:nvGrpSpPr>
          <p:cNvPr id="27" name="Gruppo 26">
            <a:extLst>
              <a:ext uri="{FF2B5EF4-FFF2-40B4-BE49-F238E27FC236}">
                <a16:creationId xmlns:a16="http://schemas.microsoft.com/office/drawing/2014/main" id="{D450F42D-02A9-46AA-BF97-7F15E26C9386}"/>
              </a:ext>
            </a:extLst>
          </p:cNvPr>
          <p:cNvGrpSpPr/>
          <p:nvPr/>
        </p:nvGrpSpPr>
        <p:grpSpPr>
          <a:xfrm>
            <a:off x="2553713" y="1980044"/>
            <a:ext cx="1441923" cy="4118442"/>
            <a:chOff x="1056986" y="1878024"/>
            <a:chExt cx="1686214" cy="4340356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F9EC04C-FECC-4334-A21C-B05C4B370890}"/>
                </a:ext>
              </a:extLst>
            </p:cNvPr>
            <p:cNvGrpSpPr/>
            <p:nvPr/>
          </p:nvGrpSpPr>
          <p:grpSpPr>
            <a:xfrm>
              <a:off x="1483360" y="2374927"/>
              <a:ext cx="1259840" cy="3843453"/>
              <a:chOff x="1087120" y="2761007"/>
              <a:chExt cx="1259840" cy="3843453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7BEE25DE-DCDE-4D38-B533-160072BE3C66}"/>
                  </a:ext>
                </a:extLst>
              </p:cNvPr>
              <p:cNvGrpSpPr/>
              <p:nvPr/>
            </p:nvGrpSpPr>
            <p:grpSpPr>
              <a:xfrm>
                <a:off x="1087120" y="2761007"/>
                <a:ext cx="1259840" cy="3843453"/>
                <a:chOff x="1338712" y="2028708"/>
                <a:chExt cx="1259840" cy="384345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1DD2397C-6988-47CB-870D-FC008BD492A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360" y="2555240"/>
                      <a:ext cx="414152" cy="3077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5" name="CasellaDiTesto 4">
                      <a:extLst>
                        <a:ext uri="{FF2B5EF4-FFF2-40B4-BE49-F238E27FC236}">
                          <a16:creationId xmlns:a16="http://schemas.microsoft.com/office/drawing/2014/main" id="{1DD2397C-6988-47CB-870D-FC008BD492A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3360" y="2555240"/>
                      <a:ext cx="414152" cy="307776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7241" r="-17241" b="-6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CasellaDiTesto 15">
                      <a:extLst>
                        <a:ext uri="{FF2B5EF4-FFF2-40B4-BE49-F238E27FC236}">
                          <a16:creationId xmlns:a16="http://schemas.microsoft.com/office/drawing/2014/main" id="{61F07920-27A2-4CA9-878F-81CA7C43C2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2960" y="2555240"/>
                      <a:ext cx="416909" cy="307776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16" name="CasellaDiTesto 15">
                      <a:extLst>
                        <a:ext uri="{FF2B5EF4-FFF2-40B4-BE49-F238E27FC236}">
                          <a16:creationId xmlns:a16="http://schemas.microsoft.com/office/drawing/2014/main" id="{61F07920-27A2-4CA9-878F-81CA7C43C2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2960" y="2555240"/>
                      <a:ext cx="416909" cy="307776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5862" r="-17241" b="-70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7" name="Connettore diritto 16">
                  <a:extLst>
                    <a:ext uri="{FF2B5EF4-FFF2-40B4-BE49-F238E27FC236}">
                      <a16:creationId xmlns:a16="http://schemas.microsoft.com/office/drawing/2014/main" id="{9C30A755-0813-4F6F-B7ED-6190693D7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8632" y="2028708"/>
                  <a:ext cx="0" cy="38434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ttore diritto 19">
                  <a:extLst>
                    <a:ext uri="{FF2B5EF4-FFF2-40B4-BE49-F238E27FC236}">
                      <a16:creationId xmlns:a16="http://schemas.microsoft.com/office/drawing/2014/main" id="{6A5698AF-881E-4A8D-852A-4D3891848D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712" y="2529840"/>
                  <a:ext cx="1259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CasellaDiTesto 22">
                    <a:extLst>
                      <a:ext uri="{FF2B5EF4-FFF2-40B4-BE49-F238E27FC236}">
                        <a16:creationId xmlns:a16="http://schemas.microsoft.com/office/drawing/2014/main" id="{4D235DF0-02F6-4F24-A0CB-AE5942162DC7}"/>
                      </a:ext>
                    </a:extLst>
                  </p:cNvPr>
                  <p:cNvSpPr txBox="1"/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23" name="CasellaDiTesto 22">
                    <a:extLst>
                      <a:ext uri="{FF2B5EF4-FFF2-40B4-BE49-F238E27FC236}">
                        <a16:creationId xmlns:a16="http://schemas.microsoft.com/office/drawing/2014/main" id="{4D235DF0-02F6-4F24-A0CB-AE5942162D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379" r="-41379" b="-11364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CasellaDiTesto 23">
                    <a:extLst>
                      <a:ext uri="{FF2B5EF4-FFF2-40B4-BE49-F238E27FC236}">
                        <a16:creationId xmlns:a16="http://schemas.microsoft.com/office/drawing/2014/main" id="{A9F22CD7-F4D9-4BFB-9E03-242B266673DF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24" name="CasellaDiTesto 23">
                    <a:extLst>
                      <a:ext uri="{FF2B5EF4-FFF2-40B4-BE49-F238E27FC236}">
                        <a16:creationId xmlns:a16="http://schemas.microsoft.com/office/drawing/2014/main" id="{A9F22CD7-F4D9-4BFB-9E03-242B26667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444" r="-44444" b="-29545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9794A68-6F13-4D7A-AE9E-F60DE944221D}"/>
                </a:ext>
              </a:extLst>
            </p:cNvPr>
            <p:cNvSpPr txBox="1"/>
            <p:nvPr/>
          </p:nvSpPr>
          <p:spPr>
            <a:xfrm rot="16200000">
              <a:off x="-441345" y="3376355"/>
              <a:ext cx="3464560" cy="46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Training points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49E6BA76-2EEB-47E0-9DB4-6F00C4335AA5}"/>
              </a:ext>
            </a:extLst>
          </p:cNvPr>
          <p:cNvGrpSpPr/>
          <p:nvPr/>
        </p:nvGrpSpPr>
        <p:grpSpPr>
          <a:xfrm>
            <a:off x="721410" y="3374141"/>
            <a:ext cx="1377492" cy="1645126"/>
            <a:chOff x="741680" y="2782145"/>
            <a:chExt cx="1377492" cy="1645126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6F3FD30-F736-40A4-B8BF-8B80233D202F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4BB3BA7E-629A-4DA9-8E48-3AA131551CA5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F326565F-1A3C-447C-B567-37CECAD53E05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314EE92E-33FC-4812-AC63-1C3CDDB01508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7B8511B2-C93F-47D9-8737-DB3CD56344FB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829D5E79-1D5B-4748-AC50-D0665F46D9A3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17AAD80C-6633-479B-ADF8-14D4F02E9823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9E26F40E-DBA5-4818-B0E3-5815351EC427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6755B85B-5D07-44CF-973A-2427F8CF530D}"/>
                </a:ext>
              </a:extLst>
            </p:cNvPr>
            <p:cNvCxnSpPr>
              <a:stCxn id="28" idx="6"/>
              <a:endCxn id="33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AAFEE5B-36D5-4AAF-B98D-390B2CDFF631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9FC8C2E6-EB7D-43DE-AA5E-38D5C658CE4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FBFEF03F-7411-49C5-9F0C-C39A0C01DC71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FD3E9D7B-F104-4976-BF06-8CCA44411714}"/>
                </a:ext>
              </a:extLst>
            </p:cNvPr>
            <p:cNvCxnSpPr>
              <a:cxnSpLocks/>
              <a:stCxn id="28" idx="6"/>
              <a:endCxn id="35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676384DD-7C70-405A-9C65-BCE2B2C22B68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DFF08400-9DD7-400E-B59C-7DBC7E1AB7DD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9E740105-CB50-490B-8B79-4B3F6973FAC9}"/>
                </a:ext>
              </a:extLst>
            </p:cNvPr>
            <p:cNvCxnSpPr>
              <a:cxnSpLocks/>
              <a:stCxn id="28" idx="6"/>
              <a:endCxn id="36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9676D388-1AA1-40B3-87B6-C765917D50EF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91DF08F-BAD5-4462-A9E7-EBD23DB45B85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1FCEC816-822C-4F3D-8A1D-C482CE3DB7C1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4CEFF92D-5987-4057-8512-AD774314BF9D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E53C929F-66A0-4A5A-B646-01D2D5F9DDA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846EE9FC-DC0A-4857-AEF7-5620E715DB18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BC6B55B3-3F12-4206-9483-E12D6097182C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33C45B62-22D8-466B-BD6C-D739E8E61470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6C62174D-F125-437A-9597-6D7EA10EAF80}"/>
                </a:ext>
              </a:extLst>
            </p:cNvPr>
            <p:cNvSpPr txBox="1"/>
            <p:nvPr/>
          </p:nvSpPr>
          <p:spPr>
            <a:xfrm>
              <a:off x="1083893" y="2782145"/>
              <a:ext cx="10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NN</a:t>
              </a:r>
            </a:p>
          </p:txBody>
        </p: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95B434D-6696-449F-8263-94F45FACA491}"/>
              </a:ext>
            </a:extLst>
          </p:cNvPr>
          <p:cNvGrpSpPr/>
          <p:nvPr/>
        </p:nvGrpSpPr>
        <p:grpSpPr>
          <a:xfrm>
            <a:off x="4704922" y="3073863"/>
            <a:ext cx="1156158" cy="1945404"/>
            <a:chOff x="741680" y="2481867"/>
            <a:chExt cx="1156158" cy="1945404"/>
          </a:xfrm>
        </p:grpSpPr>
        <p:sp>
          <p:nvSpPr>
            <p:cNvPr id="88" name="Ovale 87">
              <a:extLst>
                <a:ext uri="{FF2B5EF4-FFF2-40B4-BE49-F238E27FC236}">
                  <a16:creationId xmlns:a16="http://schemas.microsoft.com/office/drawing/2014/main" id="{2FF49CC0-5573-4CF2-A6A6-E5182A90AEBF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9" name="Ovale 88">
              <a:extLst>
                <a:ext uri="{FF2B5EF4-FFF2-40B4-BE49-F238E27FC236}">
                  <a16:creationId xmlns:a16="http://schemas.microsoft.com/office/drawing/2014/main" id="{A67E794B-DBA8-47F3-8CAA-28E2A592EEB3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Ovale 89">
              <a:extLst>
                <a:ext uri="{FF2B5EF4-FFF2-40B4-BE49-F238E27FC236}">
                  <a16:creationId xmlns:a16="http://schemas.microsoft.com/office/drawing/2014/main" id="{9C9E3756-F7F9-4AB4-9F8C-30C77B2AC4FF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Ovale 90">
              <a:extLst>
                <a:ext uri="{FF2B5EF4-FFF2-40B4-BE49-F238E27FC236}">
                  <a16:creationId xmlns:a16="http://schemas.microsoft.com/office/drawing/2014/main" id="{108490EB-DE4D-4C23-867A-CAD59587CCDF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>
              <a:extLst>
                <a:ext uri="{FF2B5EF4-FFF2-40B4-BE49-F238E27FC236}">
                  <a16:creationId xmlns:a16="http://schemas.microsoft.com/office/drawing/2014/main" id="{DFFA8802-636B-4C0C-B7FB-A2050AF0D00B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FFF2C7D4-A3B4-4797-B87F-8B7D9FBAEDE3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B6B575EA-6D6E-41D0-8469-E70255B336B7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01374B16-B6A5-4EDA-B11B-581145E1DFDD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9178B813-EAED-4296-9411-A251B8CDE7C1}"/>
                </a:ext>
              </a:extLst>
            </p:cNvPr>
            <p:cNvCxnSpPr>
              <a:stCxn id="88" idx="6"/>
              <a:endCxn id="90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693DA90D-6841-48EE-811E-23257E74E8C0}"/>
                </a:ext>
              </a:extLst>
            </p:cNvPr>
            <p:cNvCxnSpPr>
              <a:cxnSpLocks/>
              <a:stCxn id="89" idx="6"/>
              <a:endCxn id="90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FA8EB921-0C3F-4B1B-A1D9-FA875C589AC3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4D24CAB1-915B-4D5D-B9FF-23C6584094F5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>
              <a:extLst>
                <a:ext uri="{FF2B5EF4-FFF2-40B4-BE49-F238E27FC236}">
                  <a16:creationId xmlns:a16="http://schemas.microsoft.com/office/drawing/2014/main" id="{08ECD07B-7177-406E-84E6-ECD1685A5946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632CF5FE-B54C-4070-AEAE-B42A4AC67CC2}"/>
                </a:ext>
              </a:extLst>
            </p:cNvPr>
            <p:cNvCxnSpPr>
              <a:cxnSpLocks/>
              <a:stCxn id="89" idx="6"/>
              <a:endCxn id="92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6C90B24C-6FF3-424A-B022-28165D7558FC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77B70848-73D7-448D-A6AA-677AC5D97F57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DE9A65D2-6400-41D0-9D8E-414F9EAF9C64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93F2E1B6-9394-4CA2-AB8F-5B88EF024D8C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88BFB053-2B6D-4B86-AC26-6D989AD4C21B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9C38DEA3-5250-4788-9FF4-65D1BDB85F1E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30E138CE-D62E-4393-A816-CD2B6FA88650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17DCC2D0-52EE-4CED-BC8C-A8AFAADAA003}"/>
                </a:ext>
              </a:extLst>
            </p:cNvPr>
            <p:cNvCxnSpPr>
              <a:cxnSpLocks/>
              <a:stCxn id="91" idx="6"/>
              <a:endCxn id="95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23732F1A-0C7C-46F4-ABCA-235A2C7156D9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D1F10D4D-6EF3-44DE-829B-9BE2883A4C05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305E61EB-460C-40EB-AEBC-32F253F13680}"/>
                </a:ext>
              </a:extLst>
            </p:cNvPr>
            <p:cNvSpPr txBox="1"/>
            <p:nvPr/>
          </p:nvSpPr>
          <p:spPr>
            <a:xfrm>
              <a:off x="802119" y="2481867"/>
              <a:ext cx="1035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TrainedNN</a:t>
              </a:r>
              <a:endParaRPr lang="it-IT" b="1" dirty="0"/>
            </a:p>
          </p:txBody>
        </p:sp>
      </p:grpSp>
      <p:sp>
        <p:nvSpPr>
          <p:cNvPr id="113" name="Freccia a destra 112">
            <a:extLst>
              <a:ext uri="{FF2B5EF4-FFF2-40B4-BE49-F238E27FC236}">
                <a16:creationId xmlns:a16="http://schemas.microsoft.com/office/drawing/2014/main" id="{95D17C19-76E2-413E-B8B2-C238FBD0EB6A}"/>
              </a:ext>
            </a:extLst>
          </p:cNvPr>
          <p:cNvSpPr/>
          <p:nvPr/>
        </p:nvSpPr>
        <p:spPr>
          <a:xfrm>
            <a:off x="2103371" y="4144384"/>
            <a:ext cx="328858" cy="42722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Freccia a destra 113">
            <a:extLst>
              <a:ext uri="{FF2B5EF4-FFF2-40B4-BE49-F238E27FC236}">
                <a16:creationId xmlns:a16="http://schemas.microsoft.com/office/drawing/2014/main" id="{4516A2EE-7E45-4B82-BBA0-D815B59C0639}"/>
              </a:ext>
            </a:extLst>
          </p:cNvPr>
          <p:cNvSpPr/>
          <p:nvPr/>
        </p:nvSpPr>
        <p:spPr>
          <a:xfrm>
            <a:off x="4109101" y="4144384"/>
            <a:ext cx="328858" cy="42722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8AB58A4-3231-409F-89F5-AE50247A344C}"/>
                  </a:ext>
                </a:extLst>
              </p:cNvPr>
              <p:cNvSpPr txBox="1"/>
              <p:nvPr/>
            </p:nvSpPr>
            <p:spPr>
              <a:xfrm>
                <a:off x="6327787" y="2165518"/>
                <a:ext cx="549654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How to </a:t>
                </a:r>
                <a:r>
                  <a:rPr lang="it-IT" sz="2400" dirty="0" err="1"/>
                  <a:t>predict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it-IT" sz="2400" dirty="0"/>
                  <a:t>?</a:t>
                </a:r>
              </a:p>
              <a:p>
                <a:endParaRPr lang="it-IT" sz="1000" dirty="0"/>
              </a:p>
              <a:p>
                <a:r>
                  <a:rPr lang="it-IT" dirty="0"/>
                  <a:t>The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fed</a:t>
                </a:r>
                <a:r>
                  <a:rPr lang="it-IT" dirty="0"/>
                  <a:t> to the </a:t>
                </a:r>
                <a:r>
                  <a:rPr lang="it-IT" dirty="0" err="1"/>
                  <a:t>trained</a:t>
                </a:r>
                <a:r>
                  <a:rPr lang="it-IT" dirty="0"/>
                  <a:t> </a:t>
                </a:r>
                <a:r>
                  <a:rPr lang="it-IT" dirty="0" err="1"/>
                  <a:t>Neural</a:t>
                </a:r>
                <a:r>
                  <a:rPr lang="it-IT" dirty="0"/>
                  <a:t> Network (NN): </a:t>
                </a:r>
              </a:p>
            </p:txBody>
          </p:sp>
        </mc:Choice>
        <mc:Fallback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8AB58A4-3231-409F-89F5-AE50247A3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87" y="2165518"/>
                <a:ext cx="5496541" cy="1169551"/>
              </a:xfrm>
              <a:prstGeom prst="rect">
                <a:avLst/>
              </a:prstGeom>
              <a:blipFill>
                <a:blip r:embed="rId7"/>
                <a:stretch>
                  <a:fillRect l="-1663" t="-4167" b="-7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F73DB90F-7934-4794-B2AB-64E88890274A}"/>
                  </a:ext>
                </a:extLst>
              </p:cNvPr>
              <p:cNvSpPr txBox="1"/>
              <p:nvPr/>
            </p:nvSpPr>
            <p:spPr>
              <a:xfrm>
                <a:off x="6573709" y="3640738"/>
                <a:ext cx="23511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F73DB90F-7934-4794-B2AB-64E8889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709" y="3640738"/>
                <a:ext cx="2351156" cy="307777"/>
              </a:xfrm>
              <a:prstGeom prst="rect">
                <a:avLst/>
              </a:prstGeom>
              <a:blipFill>
                <a:blip r:embed="rId8"/>
                <a:stretch>
                  <a:fillRect l="-3368" t="-1961" r="-3627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749B8490-1025-4790-8854-44A5E764FDB9}"/>
              </a:ext>
            </a:extLst>
          </p:cNvPr>
          <p:cNvGrpSpPr/>
          <p:nvPr/>
        </p:nvGrpSpPr>
        <p:grpSpPr>
          <a:xfrm rot="5400000">
            <a:off x="7313319" y="4295457"/>
            <a:ext cx="921236" cy="1040454"/>
            <a:chOff x="741680" y="3187242"/>
            <a:chExt cx="1156158" cy="1240029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C9FCE561-2BB9-48D9-B199-3A119BCA10ED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C2D12200-492B-4609-BDB6-A4C6E3833311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6D349922-DCF7-4A4F-978D-DF15F90F906D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47AFE78C-389C-4665-BFB0-407FD40B6896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075E4B30-11DE-441C-9D07-4ECFF4DD11B3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D9488AD1-31E9-466E-A738-C0361ADD7867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0DAD8E65-7AA1-4B78-A72D-A600FCA5E37B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0" name="Ovale 189">
              <a:extLst>
                <a:ext uri="{FF2B5EF4-FFF2-40B4-BE49-F238E27FC236}">
                  <a16:creationId xmlns:a16="http://schemas.microsoft.com/office/drawing/2014/main" id="{F0C79FDE-DA3E-4C72-9A7B-CC2787AC28C5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2E638853-4A92-4BF7-9C0B-CE882D805D2E}"/>
                </a:ext>
              </a:extLst>
            </p:cNvPr>
            <p:cNvCxnSpPr>
              <a:stCxn id="183" idx="6"/>
              <a:endCxn id="185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519A4C99-BB96-4F98-89B3-54D3A4E7B614}"/>
                </a:ext>
              </a:extLst>
            </p:cNvPr>
            <p:cNvCxnSpPr>
              <a:cxnSpLocks/>
              <a:stCxn id="184" idx="6"/>
              <a:endCxn id="185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9AC61909-0874-43FA-8992-2CFAB4F55D97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63934F32-540F-41F7-BD4F-C92E75FFD250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70A20CCE-691B-4359-ABCD-3DBB0F55409B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1776F724-807C-456A-A507-30147C120404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7A8A644A-1066-471B-BD83-AC1BD52FC7EF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2F1CCCE6-AB90-4130-A34B-6053CE9978EC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2C12B06-7D39-4C78-B5FB-8EB46EA4B26B}"/>
                </a:ext>
              </a:extLst>
            </p:cNvPr>
            <p:cNvCxnSpPr>
              <a:cxnSpLocks/>
              <a:stCxn id="185" idx="6"/>
              <a:endCxn id="189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24A6B15F-F189-47D3-B2CE-1246BEF49963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964F740-3766-4D4F-8827-F9996E8EE3A9}"/>
                </a:ext>
              </a:extLst>
            </p:cNvPr>
            <p:cNvCxnSpPr>
              <a:cxnSpLocks/>
              <a:stCxn id="187" idx="6"/>
              <a:endCxn id="190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diritto 201">
              <a:extLst>
                <a:ext uri="{FF2B5EF4-FFF2-40B4-BE49-F238E27FC236}">
                  <a16:creationId xmlns:a16="http://schemas.microsoft.com/office/drawing/2014/main" id="{884533AB-0DAE-4645-8DCE-0961F803EB35}"/>
                </a:ext>
              </a:extLst>
            </p:cNvPr>
            <p:cNvCxnSpPr>
              <a:cxnSpLocks/>
              <a:stCxn id="188" idx="6"/>
              <a:endCxn id="190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diritto 202">
              <a:extLst>
                <a:ext uri="{FF2B5EF4-FFF2-40B4-BE49-F238E27FC236}">
                  <a16:creationId xmlns:a16="http://schemas.microsoft.com/office/drawing/2014/main" id="{5EE18E5A-904F-4E88-A9F0-D3CC7F6C80A2}"/>
                </a:ext>
              </a:extLst>
            </p:cNvPr>
            <p:cNvCxnSpPr>
              <a:cxnSpLocks/>
              <a:endCxn id="190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diritto 203">
              <a:extLst>
                <a:ext uri="{FF2B5EF4-FFF2-40B4-BE49-F238E27FC236}">
                  <a16:creationId xmlns:a16="http://schemas.microsoft.com/office/drawing/2014/main" id="{AEC1D026-F424-4054-80C6-8EB5FE57D945}"/>
                </a:ext>
              </a:extLst>
            </p:cNvPr>
            <p:cNvCxnSpPr>
              <a:cxnSpLocks/>
              <a:stCxn id="186" idx="6"/>
              <a:endCxn id="190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04DEF126-8E85-403A-B9AD-86D89D7B4CE5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B5674D4C-01E1-4F0F-8213-ED2009B82651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Freccia a destra 207">
            <a:extLst>
              <a:ext uri="{FF2B5EF4-FFF2-40B4-BE49-F238E27FC236}">
                <a16:creationId xmlns:a16="http://schemas.microsoft.com/office/drawing/2014/main" id="{A97E3116-F2FC-4EA7-9433-574EB0B16263}"/>
              </a:ext>
            </a:extLst>
          </p:cNvPr>
          <p:cNvSpPr/>
          <p:nvPr/>
        </p:nvSpPr>
        <p:spPr>
          <a:xfrm rot="5400000">
            <a:off x="7676693" y="4085163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Freccia a destra 209">
            <a:extLst>
              <a:ext uri="{FF2B5EF4-FFF2-40B4-BE49-F238E27FC236}">
                <a16:creationId xmlns:a16="http://schemas.microsoft.com/office/drawing/2014/main" id="{AF7406F4-B1B5-4581-8662-07DA65DC4B28}"/>
              </a:ext>
            </a:extLst>
          </p:cNvPr>
          <p:cNvSpPr/>
          <p:nvPr/>
        </p:nvSpPr>
        <p:spPr>
          <a:xfrm rot="5400000">
            <a:off x="7676775" y="5403385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Rettangolo 210">
                <a:extLst>
                  <a:ext uri="{FF2B5EF4-FFF2-40B4-BE49-F238E27FC236}">
                    <a16:creationId xmlns:a16="http://schemas.microsoft.com/office/drawing/2014/main" id="{21D29DEA-7036-4E8A-AB55-AC7D0D7756AA}"/>
                  </a:ext>
                </a:extLst>
              </p:cNvPr>
              <p:cNvSpPr/>
              <p:nvPr/>
            </p:nvSpPr>
            <p:spPr>
              <a:xfrm>
                <a:off x="7296539" y="5597509"/>
                <a:ext cx="9543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𝟏𝟖</m:t>
                          </m:r>
                        </m:sub>
                      </m:sSub>
                    </m:oMath>
                  </m:oMathPara>
                </a14:m>
                <a:endParaRPr lang="it-IT" sz="2000" b="1" dirty="0"/>
              </a:p>
            </p:txBody>
          </p:sp>
        </mc:Choice>
        <mc:Fallback>
          <p:sp>
            <p:nvSpPr>
              <p:cNvPr id="211" name="Rettangolo 210">
                <a:extLst>
                  <a:ext uri="{FF2B5EF4-FFF2-40B4-BE49-F238E27FC236}">
                    <a16:creationId xmlns:a16="http://schemas.microsoft.com/office/drawing/2014/main" id="{21D29DEA-7036-4E8A-AB55-AC7D0D775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539" y="5597509"/>
                <a:ext cx="954331" cy="400110"/>
              </a:xfrm>
              <a:prstGeom prst="rect">
                <a:avLst/>
              </a:prstGeom>
              <a:blipFill>
                <a:blip r:embed="rId9"/>
                <a:stretch>
                  <a:fillRect t="-7576" r="-13462" b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CasellaDiTesto 211">
                <a:extLst>
                  <a:ext uri="{FF2B5EF4-FFF2-40B4-BE49-F238E27FC236}">
                    <a16:creationId xmlns:a16="http://schemas.microsoft.com/office/drawing/2014/main" id="{6D392F25-099B-4231-94E2-A8D42AE25181}"/>
                  </a:ext>
                </a:extLst>
              </p:cNvPr>
              <p:cNvSpPr txBox="1"/>
              <p:nvPr/>
            </p:nvSpPr>
            <p:spPr>
              <a:xfrm>
                <a:off x="9282751" y="3640738"/>
                <a:ext cx="24077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212" name="CasellaDiTesto 211">
                <a:extLst>
                  <a:ext uri="{FF2B5EF4-FFF2-40B4-BE49-F238E27FC236}">
                    <a16:creationId xmlns:a16="http://schemas.microsoft.com/office/drawing/2014/main" id="{6D392F25-099B-4231-94E2-A8D42AE25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751" y="3640738"/>
                <a:ext cx="2407710" cy="307777"/>
              </a:xfrm>
              <a:prstGeom prst="rect">
                <a:avLst/>
              </a:prstGeom>
              <a:blipFill>
                <a:blip r:embed="rId10"/>
                <a:stretch>
                  <a:fillRect l="-3291" t="-23529" r="-3544" b="-3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Freccia a destra 237">
            <a:extLst>
              <a:ext uri="{FF2B5EF4-FFF2-40B4-BE49-F238E27FC236}">
                <a16:creationId xmlns:a16="http://schemas.microsoft.com/office/drawing/2014/main" id="{E6A63D71-F5DD-49E5-A229-006F59483237}"/>
              </a:ext>
            </a:extLst>
          </p:cNvPr>
          <p:cNvSpPr/>
          <p:nvPr/>
        </p:nvSpPr>
        <p:spPr>
          <a:xfrm rot="5400000">
            <a:off x="10385735" y="4085163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9" name="Freccia a destra 238">
            <a:extLst>
              <a:ext uri="{FF2B5EF4-FFF2-40B4-BE49-F238E27FC236}">
                <a16:creationId xmlns:a16="http://schemas.microsoft.com/office/drawing/2014/main" id="{08DC27AB-2964-4962-843D-FF6FEF83223C}"/>
              </a:ext>
            </a:extLst>
          </p:cNvPr>
          <p:cNvSpPr/>
          <p:nvPr/>
        </p:nvSpPr>
        <p:spPr>
          <a:xfrm rot="5400000">
            <a:off x="10385817" y="5403385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Rettangolo 239">
                <a:extLst>
                  <a:ext uri="{FF2B5EF4-FFF2-40B4-BE49-F238E27FC236}">
                    <a16:creationId xmlns:a16="http://schemas.microsoft.com/office/drawing/2014/main" id="{6FB5F18B-F295-4C93-BD05-7C3451D9FF67}"/>
                  </a:ext>
                </a:extLst>
              </p:cNvPr>
              <p:cNvSpPr/>
              <p:nvPr/>
            </p:nvSpPr>
            <p:spPr>
              <a:xfrm>
                <a:off x="10005581" y="5597509"/>
                <a:ext cx="95433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𝟏𝟗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it-IT" sz="2000" b="1" dirty="0"/>
              </a:p>
            </p:txBody>
          </p:sp>
        </mc:Choice>
        <mc:Fallback>
          <p:sp>
            <p:nvSpPr>
              <p:cNvPr id="240" name="Rettangolo 239">
                <a:extLst>
                  <a:ext uri="{FF2B5EF4-FFF2-40B4-BE49-F238E27FC236}">
                    <a16:creationId xmlns:a16="http://schemas.microsoft.com/office/drawing/2014/main" id="{6FB5F18B-F295-4C93-BD05-7C3451D9F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581" y="5597509"/>
                <a:ext cx="954331" cy="400110"/>
              </a:xfrm>
              <a:prstGeom prst="rect">
                <a:avLst/>
              </a:prstGeom>
              <a:blipFill>
                <a:blip r:embed="rId11"/>
                <a:stretch>
                  <a:fillRect t="-7576" r="-13376" b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2" name="Connettore curvo 241">
            <a:extLst>
              <a:ext uri="{FF2B5EF4-FFF2-40B4-BE49-F238E27FC236}">
                <a16:creationId xmlns:a16="http://schemas.microsoft.com/office/drawing/2014/main" id="{8B6EB65E-F3D3-4A81-BD07-5ABE1FB3DD47}"/>
              </a:ext>
            </a:extLst>
          </p:cNvPr>
          <p:cNvCxnSpPr>
            <a:stCxn id="211" idx="3"/>
            <a:endCxn id="212" idx="1"/>
          </p:cNvCxnSpPr>
          <p:nvPr/>
        </p:nvCxnSpPr>
        <p:spPr>
          <a:xfrm flipV="1">
            <a:off x="8250870" y="3794627"/>
            <a:ext cx="1031881" cy="2002937"/>
          </a:xfrm>
          <a:prstGeom prst="curved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3A074029-0045-4CF2-A35B-D470E07FC0C0}"/>
                  </a:ext>
                </a:extLst>
              </p:cNvPr>
              <p:cNvSpPr txBox="1"/>
              <p:nvPr/>
            </p:nvSpPr>
            <p:spPr>
              <a:xfrm>
                <a:off x="1659909" y="1248140"/>
                <a:ext cx="4556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3A074029-0045-4CF2-A35B-D470E07F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09" y="1248140"/>
                <a:ext cx="455638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Rettangolo 245">
            <a:extLst>
              <a:ext uri="{FF2B5EF4-FFF2-40B4-BE49-F238E27FC236}">
                <a16:creationId xmlns:a16="http://schemas.microsoft.com/office/drawing/2014/main" id="{F4BB9060-2648-4A31-8A38-8CD19039525B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247">
            <a:extLst>
              <a:ext uri="{FF2B5EF4-FFF2-40B4-BE49-F238E27FC236}">
                <a16:creationId xmlns:a16="http://schemas.microsoft.com/office/drawing/2014/main" id="{CEBE19FF-24CF-4F80-9614-D924A292492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F0F25084-54F4-4F3F-AFF3-9BD6FD4406BD}"/>
              </a:ext>
            </a:extLst>
          </p:cNvPr>
          <p:cNvGrpSpPr/>
          <p:nvPr/>
        </p:nvGrpSpPr>
        <p:grpSpPr>
          <a:xfrm rot="5400000">
            <a:off x="10007016" y="4295457"/>
            <a:ext cx="921236" cy="1040454"/>
            <a:chOff x="741680" y="3187242"/>
            <a:chExt cx="1156158" cy="1240029"/>
          </a:xfrm>
        </p:grpSpPr>
        <p:sp>
          <p:nvSpPr>
            <p:cNvPr id="250" name="Ovale 249">
              <a:extLst>
                <a:ext uri="{FF2B5EF4-FFF2-40B4-BE49-F238E27FC236}">
                  <a16:creationId xmlns:a16="http://schemas.microsoft.com/office/drawing/2014/main" id="{299DF218-6EF6-47C7-97B3-4D55D168ECBC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51" name="Ovale 250">
              <a:extLst>
                <a:ext uri="{FF2B5EF4-FFF2-40B4-BE49-F238E27FC236}">
                  <a16:creationId xmlns:a16="http://schemas.microsoft.com/office/drawing/2014/main" id="{AFE51882-763F-4BF6-AED4-00AC4FD9181E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2" name="Ovale 251">
              <a:extLst>
                <a:ext uri="{FF2B5EF4-FFF2-40B4-BE49-F238E27FC236}">
                  <a16:creationId xmlns:a16="http://schemas.microsoft.com/office/drawing/2014/main" id="{2A848BD8-345F-43A8-9849-C1145DB1F426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3" name="Ovale 252">
              <a:extLst>
                <a:ext uri="{FF2B5EF4-FFF2-40B4-BE49-F238E27FC236}">
                  <a16:creationId xmlns:a16="http://schemas.microsoft.com/office/drawing/2014/main" id="{55BB6A1E-F0D3-4531-89C7-31A8F0ABA340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4" name="Ovale 253">
              <a:extLst>
                <a:ext uri="{FF2B5EF4-FFF2-40B4-BE49-F238E27FC236}">
                  <a16:creationId xmlns:a16="http://schemas.microsoft.com/office/drawing/2014/main" id="{E5589BE4-3C12-40F6-902B-5198B3B4F53F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5" name="Ovale 254">
              <a:extLst>
                <a:ext uri="{FF2B5EF4-FFF2-40B4-BE49-F238E27FC236}">
                  <a16:creationId xmlns:a16="http://schemas.microsoft.com/office/drawing/2014/main" id="{0861CD74-B6DA-495D-9959-04379D1D3654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6" name="Ovale 255">
              <a:extLst>
                <a:ext uri="{FF2B5EF4-FFF2-40B4-BE49-F238E27FC236}">
                  <a16:creationId xmlns:a16="http://schemas.microsoft.com/office/drawing/2014/main" id="{FCADF7C5-EA81-4EF4-A5CE-869FBCCA1708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7" name="Ovale 256">
              <a:extLst>
                <a:ext uri="{FF2B5EF4-FFF2-40B4-BE49-F238E27FC236}">
                  <a16:creationId xmlns:a16="http://schemas.microsoft.com/office/drawing/2014/main" id="{DE643F17-E3C8-42A8-BC1E-E243ABECA532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58" name="Connettore diritto 257">
              <a:extLst>
                <a:ext uri="{FF2B5EF4-FFF2-40B4-BE49-F238E27FC236}">
                  <a16:creationId xmlns:a16="http://schemas.microsoft.com/office/drawing/2014/main" id="{8381D6E2-E41A-491A-8B93-44B6DFE415DB}"/>
                </a:ext>
              </a:extLst>
            </p:cNvPr>
            <p:cNvCxnSpPr>
              <a:stCxn id="250" idx="6"/>
              <a:endCxn id="252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diritto 258">
              <a:extLst>
                <a:ext uri="{FF2B5EF4-FFF2-40B4-BE49-F238E27FC236}">
                  <a16:creationId xmlns:a16="http://schemas.microsoft.com/office/drawing/2014/main" id="{8E465480-B921-48AC-8D34-E818EA6C9492}"/>
                </a:ext>
              </a:extLst>
            </p:cNvPr>
            <p:cNvCxnSpPr>
              <a:cxnSpLocks/>
              <a:stCxn id="251" idx="6"/>
              <a:endCxn id="252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diritto 259">
              <a:extLst>
                <a:ext uri="{FF2B5EF4-FFF2-40B4-BE49-F238E27FC236}">
                  <a16:creationId xmlns:a16="http://schemas.microsoft.com/office/drawing/2014/main" id="{CB1533BE-589B-4782-8281-67E31CA1E17C}"/>
                </a:ext>
              </a:extLst>
            </p:cNvPr>
            <p:cNvCxnSpPr>
              <a:cxnSpLocks/>
              <a:stCxn id="251" idx="6"/>
              <a:endCxn id="253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diritto 260">
              <a:extLst>
                <a:ext uri="{FF2B5EF4-FFF2-40B4-BE49-F238E27FC236}">
                  <a16:creationId xmlns:a16="http://schemas.microsoft.com/office/drawing/2014/main" id="{3FFAAD1C-7D72-4865-A86B-92D950BD591E}"/>
                </a:ext>
              </a:extLst>
            </p:cNvPr>
            <p:cNvCxnSpPr>
              <a:cxnSpLocks/>
              <a:stCxn id="250" idx="6"/>
              <a:endCxn id="253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diritto 261">
              <a:extLst>
                <a:ext uri="{FF2B5EF4-FFF2-40B4-BE49-F238E27FC236}">
                  <a16:creationId xmlns:a16="http://schemas.microsoft.com/office/drawing/2014/main" id="{51486D40-85B8-434D-BF2A-F111EF335CC5}"/>
                </a:ext>
              </a:extLst>
            </p:cNvPr>
            <p:cNvCxnSpPr>
              <a:cxnSpLocks/>
              <a:stCxn id="250" idx="6"/>
              <a:endCxn id="254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diritto 262">
              <a:extLst>
                <a:ext uri="{FF2B5EF4-FFF2-40B4-BE49-F238E27FC236}">
                  <a16:creationId xmlns:a16="http://schemas.microsoft.com/office/drawing/2014/main" id="{D3911829-C799-4F9C-9A8A-CB141D7439B7}"/>
                </a:ext>
              </a:extLst>
            </p:cNvPr>
            <p:cNvCxnSpPr>
              <a:cxnSpLocks/>
              <a:stCxn id="251" idx="6"/>
              <a:endCxn id="254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diritto 263">
              <a:extLst>
                <a:ext uri="{FF2B5EF4-FFF2-40B4-BE49-F238E27FC236}">
                  <a16:creationId xmlns:a16="http://schemas.microsoft.com/office/drawing/2014/main" id="{39F0F4F9-7907-4D33-B1C5-28660974FCFD}"/>
                </a:ext>
              </a:extLst>
            </p:cNvPr>
            <p:cNvCxnSpPr>
              <a:cxnSpLocks/>
              <a:stCxn id="251" idx="6"/>
              <a:endCxn id="255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diritto 264">
              <a:extLst>
                <a:ext uri="{FF2B5EF4-FFF2-40B4-BE49-F238E27FC236}">
                  <a16:creationId xmlns:a16="http://schemas.microsoft.com/office/drawing/2014/main" id="{633188EC-AA95-4609-9850-0B77F4EB25FC}"/>
                </a:ext>
              </a:extLst>
            </p:cNvPr>
            <p:cNvCxnSpPr>
              <a:cxnSpLocks/>
              <a:stCxn id="250" idx="6"/>
              <a:endCxn id="255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diritto 265">
              <a:extLst>
                <a:ext uri="{FF2B5EF4-FFF2-40B4-BE49-F238E27FC236}">
                  <a16:creationId xmlns:a16="http://schemas.microsoft.com/office/drawing/2014/main" id="{954137E0-A34A-437E-8184-F9D0EEF64D2D}"/>
                </a:ext>
              </a:extLst>
            </p:cNvPr>
            <p:cNvCxnSpPr>
              <a:cxnSpLocks/>
              <a:stCxn id="252" idx="6"/>
              <a:endCxn id="256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diritto 266">
              <a:extLst>
                <a:ext uri="{FF2B5EF4-FFF2-40B4-BE49-F238E27FC236}">
                  <a16:creationId xmlns:a16="http://schemas.microsoft.com/office/drawing/2014/main" id="{967C172F-DBEE-4BD9-BCB4-E90B6F605890}"/>
                </a:ext>
              </a:extLst>
            </p:cNvPr>
            <p:cNvCxnSpPr>
              <a:cxnSpLocks/>
              <a:stCxn id="253" idx="6"/>
              <a:endCxn id="256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diritto 267">
              <a:extLst>
                <a:ext uri="{FF2B5EF4-FFF2-40B4-BE49-F238E27FC236}">
                  <a16:creationId xmlns:a16="http://schemas.microsoft.com/office/drawing/2014/main" id="{9957F974-6AD7-4B5C-9A08-953C827A54A0}"/>
                </a:ext>
              </a:extLst>
            </p:cNvPr>
            <p:cNvCxnSpPr>
              <a:cxnSpLocks/>
              <a:stCxn id="254" idx="6"/>
              <a:endCxn id="257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diritto 268">
              <a:extLst>
                <a:ext uri="{FF2B5EF4-FFF2-40B4-BE49-F238E27FC236}">
                  <a16:creationId xmlns:a16="http://schemas.microsoft.com/office/drawing/2014/main" id="{81E7F5F1-A9BB-4BC2-8360-E9D4B30BB7F7}"/>
                </a:ext>
              </a:extLst>
            </p:cNvPr>
            <p:cNvCxnSpPr>
              <a:cxnSpLocks/>
              <a:stCxn id="255" idx="6"/>
              <a:endCxn id="257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diritto 269">
              <a:extLst>
                <a:ext uri="{FF2B5EF4-FFF2-40B4-BE49-F238E27FC236}">
                  <a16:creationId xmlns:a16="http://schemas.microsoft.com/office/drawing/2014/main" id="{E2987C0D-01CE-4E71-8597-DCAAC96A97B4}"/>
                </a:ext>
              </a:extLst>
            </p:cNvPr>
            <p:cNvCxnSpPr>
              <a:cxnSpLocks/>
              <a:endCxn id="257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diritto 270">
              <a:extLst>
                <a:ext uri="{FF2B5EF4-FFF2-40B4-BE49-F238E27FC236}">
                  <a16:creationId xmlns:a16="http://schemas.microsoft.com/office/drawing/2014/main" id="{F43D1C29-68AE-4A6D-AD48-F2749BFA70FD}"/>
                </a:ext>
              </a:extLst>
            </p:cNvPr>
            <p:cNvCxnSpPr>
              <a:cxnSpLocks/>
              <a:stCxn id="253" idx="6"/>
              <a:endCxn id="257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diritto 271">
              <a:extLst>
                <a:ext uri="{FF2B5EF4-FFF2-40B4-BE49-F238E27FC236}">
                  <a16:creationId xmlns:a16="http://schemas.microsoft.com/office/drawing/2014/main" id="{64219711-47EF-4E9D-8BD1-7A18BA2BCA78}"/>
                </a:ext>
              </a:extLst>
            </p:cNvPr>
            <p:cNvCxnSpPr>
              <a:cxnSpLocks/>
              <a:stCxn id="254" idx="6"/>
              <a:endCxn id="256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diritto 272">
              <a:extLst>
                <a:ext uri="{FF2B5EF4-FFF2-40B4-BE49-F238E27FC236}">
                  <a16:creationId xmlns:a16="http://schemas.microsoft.com/office/drawing/2014/main" id="{54A206A6-8E23-4C43-AE5B-C51BAA13890C}"/>
                </a:ext>
              </a:extLst>
            </p:cNvPr>
            <p:cNvCxnSpPr>
              <a:cxnSpLocks/>
              <a:stCxn id="255" idx="6"/>
              <a:endCxn id="256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5" name="CasellaDiTesto 274">
            <a:extLst>
              <a:ext uri="{FF2B5EF4-FFF2-40B4-BE49-F238E27FC236}">
                <a16:creationId xmlns:a16="http://schemas.microsoft.com/office/drawing/2014/main" id="{9A6883D4-0DE8-4C71-A406-1FD6388448FE}"/>
              </a:ext>
            </a:extLst>
          </p:cNvPr>
          <p:cNvSpPr txBox="1"/>
          <p:nvPr/>
        </p:nvSpPr>
        <p:spPr>
          <a:xfrm>
            <a:off x="7875361" y="6073416"/>
            <a:ext cx="359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</a:rPr>
              <a:t>RECURSIVE APPROACH</a:t>
            </a:r>
          </a:p>
        </p:txBody>
      </p:sp>
      <p:sp>
        <p:nvSpPr>
          <p:cNvPr id="277" name="CasellaDiTesto 276">
            <a:extLst>
              <a:ext uri="{FF2B5EF4-FFF2-40B4-BE49-F238E27FC236}">
                <a16:creationId xmlns:a16="http://schemas.microsoft.com/office/drawing/2014/main" id="{74EEAEB2-DF0F-4ED1-92E5-E6870A472133}"/>
              </a:ext>
            </a:extLst>
          </p:cNvPr>
          <p:cNvSpPr txBox="1"/>
          <p:nvPr/>
        </p:nvSpPr>
        <p:spPr>
          <a:xfrm>
            <a:off x="3563292" y="325754"/>
            <a:ext cx="5610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MLP, LSTM, CNN-LSTM models</a:t>
            </a:r>
          </a:p>
        </p:txBody>
      </p:sp>
    </p:spTree>
    <p:extLst>
      <p:ext uri="{BB962C8B-B14F-4D97-AF65-F5344CB8AC3E}">
        <p14:creationId xmlns:p14="http://schemas.microsoft.com/office/powerpoint/2010/main" val="141919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magine 130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60F73FA3-CF90-4C02-B1BF-5628E920E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9" y="392931"/>
            <a:ext cx="8667620" cy="1588107"/>
          </a:xfrm>
          <a:prstGeom prst="rect">
            <a:avLst/>
          </a:prstGeom>
        </p:spPr>
      </p:pic>
      <p:grpSp>
        <p:nvGrpSpPr>
          <p:cNvPr id="86" name="Gruppo 85">
            <a:extLst>
              <a:ext uri="{FF2B5EF4-FFF2-40B4-BE49-F238E27FC236}">
                <a16:creationId xmlns:a16="http://schemas.microsoft.com/office/drawing/2014/main" id="{49E6BA76-2EEB-47E0-9DB4-6F00C4335AA5}"/>
              </a:ext>
            </a:extLst>
          </p:cNvPr>
          <p:cNvGrpSpPr/>
          <p:nvPr/>
        </p:nvGrpSpPr>
        <p:grpSpPr>
          <a:xfrm>
            <a:off x="721410" y="3066140"/>
            <a:ext cx="1377492" cy="1645126"/>
            <a:chOff x="741680" y="2782145"/>
            <a:chExt cx="1377492" cy="1645126"/>
          </a:xfrm>
        </p:grpSpPr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B6F3FD30-F736-40A4-B8BF-8B80233D202F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4BB3BA7E-629A-4DA9-8E48-3AA131551CA5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Ovale 32">
              <a:extLst>
                <a:ext uri="{FF2B5EF4-FFF2-40B4-BE49-F238E27FC236}">
                  <a16:creationId xmlns:a16="http://schemas.microsoft.com/office/drawing/2014/main" id="{F326565F-1A3C-447C-B567-37CECAD53E05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Ovale 33">
              <a:extLst>
                <a:ext uri="{FF2B5EF4-FFF2-40B4-BE49-F238E27FC236}">
                  <a16:creationId xmlns:a16="http://schemas.microsoft.com/office/drawing/2014/main" id="{314EE92E-33FC-4812-AC63-1C3CDDB01508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Ovale 34">
              <a:extLst>
                <a:ext uri="{FF2B5EF4-FFF2-40B4-BE49-F238E27FC236}">
                  <a16:creationId xmlns:a16="http://schemas.microsoft.com/office/drawing/2014/main" id="{7B8511B2-C93F-47D9-8737-DB3CD56344FB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829D5E79-1D5B-4748-AC50-D0665F46D9A3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17AAD80C-6633-479B-ADF8-14D4F02E9823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9E26F40E-DBA5-4818-B0E3-5815351EC427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6755B85B-5D07-44CF-973A-2427F8CF530D}"/>
                </a:ext>
              </a:extLst>
            </p:cNvPr>
            <p:cNvCxnSpPr>
              <a:stCxn id="28" idx="6"/>
              <a:endCxn id="33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7AAFEE5B-36D5-4AAF-B98D-390B2CDFF631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9FC8C2E6-EB7D-43DE-AA5E-38D5C658CE4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FBFEF03F-7411-49C5-9F0C-C39A0C01DC71}"/>
                </a:ext>
              </a:extLst>
            </p:cNvPr>
            <p:cNvCxnSpPr>
              <a:cxnSpLocks/>
              <a:stCxn id="28" idx="6"/>
              <a:endCxn id="34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FD3E9D7B-F104-4976-BF06-8CCA44411714}"/>
                </a:ext>
              </a:extLst>
            </p:cNvPr>
            <p:cNvCxnSpPr>
              <a:cxnSpLocks/>
              <a:stCxn id="28" idx="6"/>
              <a:endCxn id="35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676384DD-7C70-405A-9C65-BCE2B2C22B68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DFF08400-9DD7-400E-B59C-7DBC7E1AB7DD}"/>
                </a:ext>
              </a:extLst>
            </p:cNvPr>
            <p:cNvCxnSpPr>
              <a:cxnSpLocks/>
              <a:stCxn id="32" idx="6"/>
              <a:endCxn id="36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9E740105-CB50-490B-8B79-4B3F6973FAC9}"/>
                </a:ext>
              </a:extLst>
            </p:cNvPr>
            <p:cNvCxnSpPr>
              <a:cxnSpLocks/>
              <a:stCxn id="28" idx="6"/>
              <a:endCxn id="36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9676D388-1AA1-40B3-87B6-C765917D50EF}"/>
                </a:ext>
              </a:extLst>
            </p:cNvPr>
            <p:cNvCxnSpPr>
              <a:cxnSpLocks/>
              <a:stCxn id="33" idx="6"/>
              <a:endCxn id="37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E91DF08F-BAD5-4462-A9E7-EBD23DB45B85}"/>
                </a:ext>
              </a:extLst>
            </p:cNvPr>
            <p:cNvCxnSpPr>
              <a:cxnSpLocks/>
              <a:stCxn id="34" idx="6"/>
              <a:endCxn id="37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1FCEC816-822C-4F3D-8A1D-C482CE3DB7C1}"/>
                </a:ext>
              </a:extLst>
            </p:cNvPr>
            <p:cNvCxnSpPr>
              <a:cxnSpLocks/>
              <a:stCxn id="35" idx="6"/>
              <a:endCxn id="38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4CEFF92D-5987-4057-8512-AD774314BF9D}"/>
                </a:ext>
              </a:extLst>
            </p:cNvPr>
            <p:cNvCxnSpPr>
              <a:cxnSpLocks/>
              <a:stCxn id="36" idx="6"/>
              <a:endCxn id="38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E53C929F-66A0-4A5A-B646-01D2D5F9DDA1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846EE9FC-DC0A-4857-AEF7-5620E715DB18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diritto 78">
              <a:extLst>
                <a:ext uri="{FF2B5EF4-FFF2-40B4-BE49-F238E27FC236}">
                  <a16:creationId xmlns:a16="http://schemas.microsoft.com/office/drawing/2014/main" id="{BC6B55B3-3F12-4206-9483-E12D6097182C}"/>
                </a:ext>
              </a:extLst>
            </p:cNvPr>
            <p:cNvCxnSpPr>
              <a:cxnSpLocks/>
              <a:stCxn id="35" idx="6"/>
              <a:endCxn id="37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diritto 81">
              <a:extLst>
                <a:ext uri="{FF2B5EF4-FFF2-40B4-BE49-F238E27FC236}">
                  <a16:creationId xmlns:a16="http://schemas.microsoft.com/office/drawing/2014/main" id="{33C45B62-22D8-466B-BD6C-D739E8E61470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CasellaDiTesto 84">
              <a:extLst>
                <a:ext uri="{FF2B5EF4-FFF2-40B4-BE49-F238E27FC236}">
                  <a16:creationId xmlns:a16="http://schemas.microsoft.com/office/drawing/2014/main" id="{6C62174D-F125-437A-9597-6D7EA10EAF80}"/>
                </a:ext>
              </a:extLst>
            </p:cNvPr>
            <p:cNvSpPr txBox="1"/>
            <p:nvPr/>
          </p:nvSpPr>
          <p:spPr>
            <a:xfrm>
              <a:off x="1083893" y="2782145"/>
              <a:ext cx="1035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NN</a:t>
              </a:r>
            </a:p>
          </p:txBody>
        </p:sp>
      </p:grpSp>
      <p:grpSp>
        <p:nvGrpSpPr>
          <p:cNvPr id="87" name="Gruppo 86">
            <a:extLst>
              <a:ext uri="{FF2B5EF4-FFF2-40B4-BE49-F238E27FC236}">
                <a16:creationId xmlns:a16="http://schemas.microsoft.com/office/drawing/2014/main" id="{495B434D-6696-449F-8263-94F45FACA491}"/>
              </a:ext>
            </a:extLst>
          </p:cNvPr>
          <p:cNvGrpSpPr/>
          <p:nvPr/>
        </p:nvGrpSpPr>
        <p:grpSpPr>
          <a:xfrm>
            <a:off x="4704922" y="2765862"/>
            <a:ext cx="1156158" cy="1945404"/>
            <a:chOff x="741680" y="2481867"/>
            <a:chExt cx="1156158" cy="1945404"/>
          </a:xfrm>
        </p:grpSpPr>
        <p:sp>
          <p:nvSpPr>
            <p:cNvPr id="88" name="Ovale 87">
              <a:extLst>
                <a:ext uri="{FF2B5EF4-FFF2-40B4-BE49-F238E27FC236}">
                  <a16:creationId xmlns:a16="http://schemas.microsoft.com/office/drawing/2014/main" id="{2FF49CC0-5573-4CF2-A6A6-E5182A90AEBF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9" name="Ovale 88">
              <a:extLst>
                <a:ext uri="{FF2B5EF4-FFF2-40B4-BE49-F238E27FC236}">
                  <a16:creationId xmlns:a16="http://schemas.microsoft.com/office/drawing/2014/main" id="{A67E794B-DBA8-47F3-8CAA-28E2A592EEB3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Ovale 89">
              <a:extLst>
                <a:ext uri="{FF2B5EF4-FFF2-40B4-BE49-F238E27FC236}">
                  <a16:creationId xmlns:a16="http://schemas.microsoft.com/office/drawing/2014/main" id="{9C9E3756-F7F9-4AB4-9F8C-30C77B2AC4FF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Ovale 90">
              <a:extLst>
                <a:ext uri="{FF2B5EF4-FFF2-40B4-BE49-F238E27FC236}">
                  <a16:creationId xmlns:a16="http://schemas.microsoft.com/office/drawing/2014/main" id="{108490EB-DE4D-4C23-867A-CAD59587CCDF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Ovale 91">
              <a:extLst>
                <a:ext uri="{FF2B5EF4-FFF2-40B4-BE49-F238E27FC236}">
                  <a16:creationId xmlns:a16="http://schemas.microsoft.com/office/drawing/2014/main" id="{DFFA8802-636B-4C0C-B7FB-A2050AF0D00B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3" name="Ovale 92">
              <a:extLst>
                <a:ext uri="{FF2B5EF4-FFF2-40B4-BE49-F238E27FC236}">
                  <a16:creationId xmlns:a16="http://schemas.microsoft.com/office/drawing/2014/main" id="{FFF2C7D4-A3B4-4797-B87F-8B7D9FBAEDE3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Ovale 93">
              <a:extLst>
                <a:ext uri="{FF2B5EF4-FFF2-40B4-BE49-F238E27FC236}">
                  <a16:creationId xmlns:a16="http://schemas.microsoft.com/office/drawing/2014/main" id="{B6B575EA-6D6E-41D0-8469-E70255B336B7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Ovale 94">
              <a:extLst>
                <a:ext uri="{FF2B5EF4-FFF2-40B4-BE49-F238E27FC236}">
                  <a16:creationId xmlns:a16="http://schemas.microsoft.com/office/drawing/2014/main" id="{01374B16-B6A5-4EDA-B11B-581145E1DFDD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9178B813-EAED-4296-9411-A251B8CDE7C1}"/>
                </a:ext>
              </a:extLst>
            </p:cNvPr>
            <p:cNvCxnSpPr>
              <a:stCxn id="88" idx="6"/>
              <a:endCxn id="90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693DA90D-6841-48EE-811E-23257E74E8C0}"/>
                </a:ext>
              </a:extLst>
            </p:cNvPr>
            <p:cNvCxnSpPr>
              <a:cxnSpLocks/>
              <a:stCxn id="89" idx="6"/>
              <a:endCxn id="90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FA8EB921-0C3F-4B1B-A1D9-FA875C589AC3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4D24CAB1-915B-4D5D-B9FF-23C6584094F5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>
              <a:extLst>
                <a:ext uri="{FF2B5EF4-FFF2-40B4-BE49-F238E27FC236}">
                  <a16:creationId xmlns:a16="http://schemas.microsoft.com/office/drawing/2014/main" id="{08ECD07B-7177-406E-84E6-ECD1685A5946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632CF5FE-B54C-4070-AEAE-B42A4AC67CC2}"/>
                </a:ext>
              </a:extLst>
            </p:cNvPr>
            <p:cNvCxnSpPr>
              <a:cxnSpLocks/>
              <a:stCxn id="89" idx="6"/>
              <a:endCxn id="92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6C90B24C-6FF3-424A-B022-28165D7558FC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diritto 102">
              <a:extLst>
                <a:ext uri="{FF2B5EF4-FFF2-40B4-BE49-F238E27FC236}">
                  <a16:creationId xmlns:a16="http://schemas.microsoft.com/office/drawing/2014/main" id="{77B70848-73D7-448D-A6AA-677AC5D97F57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diritto 103">
              <a:extLst>
                <a:ext uri="{FF2B5EF4-FFF2-40B4-BE49-F238E27FC236}">
                  <a16:creationId xmlns:a16="http://schemas.microsoft.com/office/drawing/2014/main" id="{DE9A65D2-6400-41D0-9D8E-414F9EAF9C64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diritto 104">
              <a:extLst>
                <a:ext uri="{FF2B5EF4-FFF2-40B4-BE49-F238E27FC236}">
                  <a16:creationId xmlns:a16="http://schemas.microsoft.com/office/drawing/2014/main" id="{93F2E1B6-9394-4CA2-AB8F-5B88EF024D8C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diritto 105">
              <a:extLst>
                <a:ext uri="{FF2B5EF4-FFF2-40B4-BE49-F238E27FC236}">
                  <a16:creationId xmlns:a16="http://schemas.microsoft.com/office/drawing/2014/main" id="{88BFB053-2B6D-4B86-AC26-6D989AD4C21B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diritto 106">
              <a:extLst>
                <a:ext uri="{FF2B5EF4-FFF2-40B4-BE49-F238E27FC236}">
                  <a16:creationId xmlns:a16="http://schemas.microsoft.com/office/drawing/2014/main" id="{9C38DEA3-5250-4788-9FF4-65D1BDB85F1E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30E138CE-D62E-4393-A816-CD2B6FA88650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diritto 108">
              <a:extLst>
                <a:ext uri="{FF2B5EF4-FFF2-40B4-BE49-F238E27FC236}">
                  <a16:creationId xmlns:a16="http://schemas.microsoft.com/office/drawing/2014/main" id="{17DCC2D0-52EE-4CED-BC8C-A8AFAADAA003}"/>
                </a:ext>
              </a:extLst>
            </p:cNvPr>
            <p:cNvCxnSpPr>
              <a:cxnSpLocks/>
              <a:stCxn id="91" idx="6"/>
              <a:endCxn id="95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diritto 109">
              <a:extLst>
                <a:ext uri="{FF2B5EF4-FFF2-40B4-BE49-F238E27FC236}">
                  <a16:creationId xmlns:a16="http://schemas.microsoft.com/office/drawing/2014/main" id="{23732F1A-0C7C-46F4-ABCA-235A2C7156D9}"/>
                </a:ext>
              </a:extLst>
            </p:cNvPr>
            <p:cNvCxnSpPr>
              <a:cxnSpLocks/>
              <a:stCxn id="92" idx="6"/>
              <a:endCxn id="94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diritto 110">
              <a:extLst>
                <a:ext uri="{FF2B5EF4-FFF2-40B4-BE49-F238E27FC236}">
                  <a16:creationId xmlns:a16="http://schemas.microsoft.com/office/drawing/2014/main" id="{D1F10D4D-6EF3-44DE-829B-9BE2883A4C05}"/>
                </a:ext>
              </a:extLst>
            </p:cNvPr>
            <p:cNvCxnSpPr>
              <a:cxnSpLocks/>
              <a:stCxn id="93" idx="6"/>
              <a:endCxn id="94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305E61EB-460C-40EB-AEBC-32F253F13680}"/>
                </a:ext>
              </a:extLst>
            </p:cNvPr>
            <p:cNvSpPr txBox="1"/>
            <p:nvPr/>
          </p:nvSpPr>
          <p:spPr>
            <a:xfrm>
              <a:off x="802119" y="2481867"/>
              <a:ext cx="1035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TrainedNN</a:t>
              </a:r>
              <a:endParaRPr lang="it-IT" b="1" dirty="0"/>
            </a:p>
          </p:txBody>
        </p:sp>
      </p:grpSp>
      <p:sp>
        <p:nvSpPr>
          <p:cNvPr id="113" name="Freccia a destra 112">
            <a:extLst>
              <a:ext uri="{FF2B5EF4-FFF2-40B4-BE49-F238E27FC236}">
                <a16:creationId xmlns:a16="http://schemas.microsoft.com/office/drawing/2014/main" id="{95D17C19-76E2-413E-B8B2-C238FBD0EB6A}"/>
              </a:ext>
            </a:extLst>
          </p:cNvPr>
          <p:cNvSpPr/>
          <p:nvPr/>
        </p:nvSpPr>
        <p:spPr>
          <a:xfrm>
            <a:off x="2103371" y="3836383"/>
            <a:ext cx="328858" cy="42722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4" name="Freccia a destra 113">
            <a:extLst>
              <a:ext uri="{FF2B5EF4-FFF2-40B4-BE49-F238E27FC236}">
                <a16:creationId xmlns:a16="http://schemas.microsoft.com/office/drawing/2014/main" id="{4516A2EE-7E45-4B82-BBA0-D815B59C0639}"/>
              </a:ext>
            </a:extLst>
          </p:cNvPr>
          <p:cNvSpPr/>
          <p:nvPr/>
        </p:nvSpPr>
        <p:spPr>
          <a:xfrm>
            <a:off x="4109101" y="3836383"/>
            <a:ext cx="328858" cy="42722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8AB58A4-3231-409F-89F5-AE50247A344C}"/>
                  </a:ext>
                </a:extLst>
              </p:cNvPr>
              <p:cNvSpPr txBox="1"/>
              <p:nvPr/>
            </p:nvSpPr>
            <p:spPr>
              <a:xfrm>
                <a:off x="6327787" y="1857517"/>
                <a:ext cx="549654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/>
                  <a:t>How to </a:t>
                </a:r>
                <a:r>
                  <a:rPr lang="it-IT" sz="2400" dirty="0" err="1"/>
                  <a:t>predict</a:t>
                </a:r>
                <a:r>
                  <a:rPr lang="it-I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it-IT" sz="2400" dirty="0"/>
                  <a:t>?</a:t>
                </a:r>
              </a:p>
              <a:p>
                <a:endParaRPr lang="it-IT" sz="1000" dirty="0"/>
              </a:p>
              <a:p>
                <a:r>
                  <a:rPr lang="it-IT" dirty="0"/>
                  <a:t>The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fed</a:t>
                </a:r>
                <a:r>
                  <a:rPr lang="it-IT" dirty="0"/>
                  <a:t> to the </a:t>
                </a:r>
                <a:r>
                  <a:rPr lang="it-IT" dirty="0" err="1"/>
                  <a:t>trained</a:t>
                </a:r>
                <a:r>
                  <a:rPr lang="it-IT" dirty="0"/>
                  <a:t> </a:t>
                </a:r>
                <a:r>
                  <a:rPr lang="it-IT" dirty="0" err="1"/>
                  <a:t>Neural</a:t>
                </a:r>
                <a:r>
                  <a:rPr lang="it-IT" dirty="0"/>
                  <a:t> Network (NN): </a:t>
                </a:r>
              </a:p>
            </p:txBody>
          </p:sp>
        </mc:Choice>
        <mc:Fallback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8AB58A4-3231-409F-89F5-AE50247A3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787" y="1857517"/>
                <a:ext cx="5496541" cy="1169551"/>
              </a:xfrm>
              <a:prstGeom prst="rect">
                <a:avLst/>
              </a:prstGeom>
              <a:blipFill>
                <a:blip r:embed="rId3"/>
                <a:stretch>
                  <a:fillRect l="-1663" t="-4167" b="-7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F73DB90F-7934-4794-B2AB-64E88890274A}"/>
                  </a:ext>
                </a:extLst>
              </p:cNvPr>
              <p:cNvSpPr txBox="1"/>
              <p:nvPr/>
            </p:nvSpPr>
            <p:spPr>
              <a:xfrm>
                <a:off x="7975789" y="3332737"/>
                <a:ext cx="23511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F73DB90F-7934-4794-B2AB-64E8889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789" y="3332737"/>
                <a:ext cx="2351156" cy="307777"/>
              </a:xfrm>
              <a:prstGeom prst="rect">
                <a:avLst/>
              </a:prstGeom>
              <a:blipFill>
                <a:blip r:embed="rId4"/>
                <a:stretch>
                  <a:fillRect l="-3368" t="-4000" r="-3627" b="-3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uppo 181">
            <a:extLst>
              <a:ext uri="{FF2B5EF4-FFF2-40B4-BE49-F238E27FC236}">
                <a16:creationId xmlns:a16="http://schemas.microsoft.com/office/drawing/2014/main" id="{749B8490-1025-4790-8854-44A5E764FDB9}"/>
              </a:ext>
            </a:extLst>
          </p:cNvPr>
          <p:cNvGrpSpPr/>
          <p:nvPr/>
        </p:nvGrpSpPr>
        <p:grpSpPr>
          <a:xfrm rot="5400000">
            <a:off x="8756039" y="3987456"/>
            <a:ext cx="921236" cy="1040454"/>
            <a:chOff x="741680" y="3187242"/>
            <a:chExt cx="1156158" cy="1240029"/>
          </a:xfrm>
        </p:grpSpPr>
        <p:sp>
          <p:nvSpPr>
            <p:cNvPr id="183" name="Ovale 182">
              <a:extLst>
                <a:ext uri="{FF2B5EF4-FFF2-40B4-BE49-F238E27FC236}">
                  <a16:creationId xmlns:a16="http://schemas.microsoft.com/office/drawing/2014/main" id="{C9FCE561-2BB9-48D9-B199-3A119BCA10ED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84" name="Ovale 183">
              <a:extLst>
                <a:ext uri="{FF2B5EF4-FFF2-40B4-BE49-F238E27FC236}">
                  <a16:creationId xmlns:a16="http://schemas.microsoft.com/office/drawing/2014/main" id="{C2D12200-492B-4609-BDB6-A4C6E3833311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5" name="Ovale 184">
              <a:extLst>
                <a:ext uri="{FF2B5EF4-FFF2-40B4-BE49-F238E27FC236}">
                  <a16:creationId xmlns:a16="http://schemas.microsoft.com/office/drawing/2014/main" id="{6D349922-DCF7-4A4F-978D-DF15F90F906D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6" name="Ovale 185">
              <a:extLst>
                <a:ext uri="{FF2B5EF4-FFF2-40B4-BE49-F238E27FC236}">
                  <a16:creationId xmlns:a16="http://schemas.microsoft.com/office/drawing/2014/main" id="{47AFE78C-389C-4665-BFB0-407FD40B6896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7" name="Ovale 186">
              <a:extLst>
                <a:ext uri="{FF2B5EF4-FFF2-40B4-BE49-F238E27FC236}">
                  <a16:creationId xmlns:a16="http://schemas.microsoft.com/office/drawing/2014/main" id="{075E4B30-11DE-441C-9D07-4ECFF4DD11B3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8" name="Ovale 187">
              <a:extLst>
                <a:ext uri="{FF2B5EF4-FFF2-40B4-BE49-F238E27FC236}">
                  <a16:creationId xmlns:a16="http://schemas.microsoft.com/office/drawing/2014/main" id="{D9488AD1-31E9-466E-A738-C0361ADD7867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9" name="Ovale 188">
              <a:extLst>
                <a:ext uri="{FF2B5EF4-FFF2-40B4-BE49-F238E27FC236}">
                  <a16:creationId xmlns:a16="http://schemas.microsoft.com/office/drawing/2014/main" id="{0DAD8E65-7AA1-4B78-A72D-A600FCA5E37B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0" name="Ovale 189">
              <a:extLst>
                <a:ext uri="{FF2B5EF4-FFF2-40B4-BE49-F238E27FC236}">
                  <a16:creationId xmlns:a16="http://schemas.microsoft.com/office/drawing/2014/main" id="{F0C79FDE-DA3E-4C72-9A7B-CC2787AC28C5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2E638853-4A92-4BF7-9C0B-CE882D805D2E}"/>
                </a:ext>
              </a:extLst>
            </p:cNvPr>
            <p:cNvCxnSpPr>
              <a:stCxn id="183" idx="6"/>
              <a:endCxn id="185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519A4C99-BB96-4F98-89B3-54D3A4E7B614}"/>
                </a:ext>
              </a:extLst>
            </p:cNvPr>
            <p:cNvCxnSpPr>
              <a:cxnSpLocks/>
              <a:stCxn id="184" idx="6"/>
              <a:endCxn id="185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9AC61909-0874-43FA-8992-2CFAB4F55D97}"/>
                </a:ext>
              </a:extLst>
            </p:cNvPr>
            <p:cNvCxnSpPr>
              <a:cxnSpLocks/>
              <a:stCxn id="184" idx="6"/>
              <a:endCxn id="186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63934F32-540F-41F7-BD4F-C92E75FFD250}"/>
                </a:ext>
              </a:extLst>
            </p:cNvPr>
            <p:cNvCxnSpPr>
              <a:cxnSpLocks/>
              <a:stCxn id="183" idx="6"/>
              <a:endCxn id="186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70A20CCE-691B-4359-ABCD-3DBB0F55409B}"/>
                </a:ext>
              </a:extLst>
            </p:cNvPr>
            <p:cNvCxnSpPr>
              <a:cxnSpLocks/>
              <a:stCxn id="183" idx="6"/>
              <a:endCxn id="187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diritto 195">
              <a:extLst>
                <a:ext uri="{FF2B5EF4-FFF2-40B4-BE49-F238E27FC236}">
                  <a16:creationId xmlns:a16="http://schemas.microsoft.com/office/drawing/2014/main" id="{1776F724-807C-456A-A507-30147C120404}"/>
                </a:ext>
              </a:extLst>
            </p:cNvPr>
            <p:cNvCxnSpPr>
              <a:cxnSpLocks/>
              <a:stCxn id="184" idx="6"/>
              <a:endCxn id="187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diritto 196">
              <a:extLst>
                <a:ext uri="{FF2B5EF4-FFF2-40B4-BE49-F238E27FC236}">
                  <a16:creationId xmlns:a16="http://schemas.microsoft.com/office/drawing/2014/main" id="{7A8A644A-1066-471B-BD83-AC1BD52FC7EF}"/>
                </a:ext>
              </a:extLst>
            </p:cNvPr>
            <p:cNvCxnSpPr>
              <a:cxnSpLocks/>
              <a:stCxn id="184" idx="6"/>
              <a:endCxn id="188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2F1CCCE6-AB90-4130-A34B-6053CE9978EC}"/>
                </a:ext>
              </a:extLst>
            </p:cNvPr>
            <p:cNvCxnSpPr>
              <a:cxnSpLocks/>
              <a:stCxn id="183" idx="6"/>
              <a:endCxn id="188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F2C12B06-7D39-4C78-B5FB-8EB46EA4B26B}"/>
                </a:ext>
              </a:extLst>
            </p:cNvPr>
            <p:cNvCxnSpPr>
              <a:cxnSpLocks/>
              <a:stCxn id="185" idx="6"/>
              <a:endCxn id="189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24A6B15F-F189-47D3-B2CE-1246BEF49963}"/>
                </a:ext>
              </a:extLst>
            </p:cNvPr>
            <p:cNvCxnSpPr>
              <a:cxnSpLocks/>
              <a:stCxn id="186" idx="6"/>
              <a:endCxn id="189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C964F740-3766-4D4F-8827-F9996E8EE3A9}"/>
                </a:ext>
              </a:extLst>
            </p:cNvPr>
            <p:cNvCxnSpPr>
              <a:cxnSpLocks/>
              <a:stCxn id="187" idx="6"/>
              <a:endCxn id="190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diritto 201">
              <a:extLst>
                <a:ext uri="{FF2B5EF4-FFF2-40B4-BE49-F238E27FC236}">
                  <a16:creationId xmlns:a16="http://schemas.microsoft.com/office/drawing/2014/main" id="{884533AB-0DAE-4645-8DCE-0961F803EB35}"/>
                </a:ext>
              </a:extLst>
            </p:cNvPr>
            <p:cNvCxnSpPr>
              <a:cxnSpLocks/>
              <a:stCxn id="188" idx="6"/>
              <a:endCxn id="190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diritto 202">
              <a:extLst>
                <a:ext uri="{FF2B5EF4-FFF2-40B4-BE49-F238E27FC236}">
                  <a16:creationId xmlns:a16="http://schemas.microsoft.com/office/drawing/2014/main" id="{5EE18E5A-904F-4E88-A9F0-D3CC7F6C80A2}"/>
                </a:ext>
              </a:extLst>
            </p:cNvPr>
            <p:cNvCxnSpPr>
              <a:cxnSpLocks/>
              <a:endCxn id="190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diritto 203">
              <a:extLst>
                <a:ext uri="{FF2B5EF4-FFF2-40B4-BE49-F238E27FC236}">
                  <a16:creationId xmlns:a16="http://schemas.microsoft.com/office/drawing/2014/main" id="{AEC1D026-F424-4054-80C6-8EB5FE57D945}"/>
                </a:ext>
              </a:extLst>
            </p:cNvPr>
            <p:cNvCxnSpPr>
              <a:cxnSpLocks/>
              <a:stCxn id="186" idx="6"/>
              <a:endCxn id="190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04DEF126-8E85-403A-B9AD-86D89D7B4CE5}"/>
                </a:ext>
              </a:extLst>
            </p:cNvPr>
            <p:cNvCxnSpPr>
              <a:cxnSpLocks/>
              <a:stCxn id="187" idx="6"/>
              <a:endCxn id="189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B5674D4C-01E1-4F0F-8213-ED2009B82651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8" name="Freccia a destra 207">
            <a:extLst>
              <a:ext uri="{FF2B5EF4-FFF2-40B4-BE49-F238E27FC236}">
                <a16:creationId xmlns:a16="http://schemas.microsoft.com/office/drawing/2014/main" id="{A97E3116-F2FC-4EA7-9433-574EB0B16263}"/>
              </a:ext>
            </a:extLst>
          </p:cNvPr>
          <p:cNvSpPr/>
          <p:nvPr/>
        </p:nvSpPr>
        <p:spPr>
          <a:xfrm rot="5400000">
            <a:off x="9139733" y="3777162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0" name="Freccia a destra 209">
            <a:extLst>
              <a:ext uri="{FF2B5EF4-FFF2-40B4-BE49-F238E27FC236}">
                <a16:creationId xmlns:a16="http://schemas.microsoft.com/office/drawing/2014/main" id="{AF7406F4-B1B5-4581-8662-07DA65DC4B28}"/>
              </a:ext>
            </a:extLst>
          </p:cNvPr>
          <p:cNvSpPr/>
          <p:nvPr/>
        </p:nvSpPr>
        <p:spPr>
          <a:xfrm rot="5400000">
            <a:off x="9129655" y="5095384"/>
            <a:ext cx="145188" cy="163988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3A074029-0045-4CF2-A35B-D470E07FC0C0}"/>
                  </a:ext>
                </a:extLst>
              </p:cNvPr>
              <p:cNvSpPr txBox="1"/>
              <p:nvPr/>
            </p:nvSpPr>
            <p:spPr>
              <a:xfrm>
                <a:off x="1659909" y="693563"/>
                <a:ext cx="45563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244" name="CasellaDiTesto 243">
                <a:extLst>
                  <a:ext uri="{FF2B5EF4-FFF2-40B4-BE49-F238E27FC236}">
                    <a16:creationId xmlns:a16="http://schemas.microsoft.com/office/drawing/2014/main" id="{3A074029-0045-4CF2-A35B-D470E07FC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09" y="693563"/>
                <a:ext cx="45563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Rettangolo 245">
            <a:extLst>
              <a:ext uri="{FF2B5EF4-FFF2-40B4-BE49-F238E27FC236}">
                <a16:creationId xmlns:a16="http://schemas.microsoft.com/office/drawing/2014/main" id="{F4BB9060-2648-4A31-8A38-8CD19039525B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8" name="Rettangolo 247">
            <a:extLst>
              <a:ext uri="{FF2B5EF4-FFF2-40B4-BE49-F238E27FC236}">
                <a16:creationId xmlns:a16="http://schemas.microsoft.com/office/drawing/2014/main" id="{CEBE19FF-24CF-4F80-9614-D924A292492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5" name="CasellaDiTesto 274">
            <a:extLst>
              <a:ext uri="{FF2B5EF4-FFF2-40B4-BE49-F238E27FC236}">
                <a16:creationId xmlns:a16="http://schemas.microsoft.com/office/drawing/2014/main" id="{9A6883D4-0DE8-4C71-A406-1FD6388448FE}"/>
              </a:ext>
            </a:extLst>
          </p:cNvPr>
          <p:cNvSpPr txBox="1"/>
          <p:nvPr/>
        </p:nvSpPr>
        <p:spPr>
          <a:xfrm>
            <a:off x="7991664" y="6003404"/>
            <a:ext cx="359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2"/>
                </a:solidFill>
              </a:rPr>
              <a:t>DIRECT APPROACH</a:t>
            </a:r>
          </a:p>
        </p:txBody>
      </p:sp>
      <p:grpSp>
        <p:nvGrpSpPr>
          <p:cNvPr id="132" name="Gruppo 131">
            <a:extLst>
              <a:ext uri="{FF2B5EF4-FFF2-40B4-BE49-F238E27FC236}">
                <a16:creationId xmlns:a16="http://schemas.microsoft.com/office/drawing/2014/main" id="{E217D028-A916-4065-84EA-B411AB5C507C}"/>
              </a:ext>
            </a:extLst>
          </p:cNvPr>
          <p:cNvGrpSpPr/>
          <p:nvPr/>
        </p:nvGrpSpPr>
        <p:grpSpPr>
          <a:xfrm>
            <a:off x="2505743" y="2041607"/>
            <a:ext cx="1441923" cy="3741098"/>
            <a:chOff x="1056986" y="1878024"/>
            <a:chExt cx="1686214" cy="3942680"/>
          </a:xfrm>
        </p:grpSpPr>
        <p:grpSp>
          <p:nvGrpSpPr>
            <p:cNvPr id="133" name="Gruppo 132">
              <a:extLst>
                <a:ext uri="{FF2B5EF4-FFF2-40B4-BE49-F238E27FC236}">
                  <a16:creationId xmlns:a16="http://schemas.microsoft.com/office/drawing/2014/main" id="{2D0E5280-CE96-4AD2-A4D5-9EEE5DBD5DC5}"/>
                </a:ext>
              </a:extLst>
            </p:cNvPr>
            <p:cNvGrpSpPr/>
            <p:nvPr/>
          </p:nvGrpSpPr>
          <p:grpSpPr>
            <a:xfrm>
              <a:off x="1483360" y="2418859"/>
              <a:ext cx="1259840" cy="3401845"/>
              <a:chOff x="1087120" y="2804939"/>
              <a:chExt cx="1259840" cy="3401845"/>
            </a:xfrm>
          </p:grpSpPr>
          <p:grpSp>
            <p:nvGrpSpPr>
              <p:cNvPr id="135" name="Gruppo 134">
                <a:extLst>
                  <a:ext uri="{FF2B5EF4-FFF2-40B4-BE49-F238E27FC236}">
                    <a16:creationId xmlns:a16="http://schemas.microsoft.com/office/drawing/2014/main" id="{93036607-D895-403C-BFE2-628F1094FC59}"/>
                  </a:ext>
                </a:extLst>
              </p:cNvPr>
              <p:cNvGrpSpPr/>
              <p:nvPr/>
            </p:nvGrpSpPr>
            <p:grpSpPr>
              <a:xfrm>
                <a:off x="1087120" y="2804939"/>
                <a:ext cx="1259840" cy="3401845"/>
                <a:chOff x="1338712" y="2072640"/>
                <a:chExt cx="1259840" cy="340184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8" name="CasellaDiTesto 137">
                      <a:extLst>
                        <a:ext uri="{FF2B5EF4-FFF2-40B4-BE49-F238E27FC236}">
                          <a16:creationId xmlns:a16="http://schemas.microsoft.com/office/drawing/2014/main" id="{7BC8ADE5-805C-477C-8945-D4DB2D5BD7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360" y="2555240"/>
                      <a:ext cx="363820" cy="25948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138" name="CasellaDiTesto 137">
                      <a:extLst>
                        <a:ext uri="{FF2B5EF4-FFF2-40B4-BE49-F238E27FC236}">
                          <a16:creationId xmlns:a16="http://schemas.microsoft.com/office/drawing/2014/main" id="{7BC8ADE5-805C-477C-8945-D4DB2D5BD7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3360" y="2555240"/>
                      <a:ext cx="363820" cy="259488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804" r="-9804" b="-12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9" name="CasellaDiTesto 138">
                      <a:extLst>
                        <a:ext uri="{FF2B5EF4-FFF2-40B4-BE49-F238E27FC236}">
                          <a16:creationId xmlns:a16="http://schemas.microsoft.com/office/drawing/2014/main" id="{60D06C76-36E2-4DE5-B7CF-F4C9D8F782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2960" y="2555240"/>
                      <a:ext cx="427181" cy="291924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139" name="CasellaDiTesto 138">
                      <a:extLst>
                        <a:ext uri="{FF2B5EF4-FFF2-40B4-BE49-F238E27FC236}">
                          <a16:creationId xmlns:a16="http://schemas.microsoft.com/office/drawing/2014/main" id="{60D06C76-36E2-4DE5-B7CF-F4C9D8F782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2960" y="2555240"/>
                      <a:ext cx="427181" cy="291924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0" name="Connettore diritto 139">
                  <a:extLst>
                    <a:ext uri="{FF2B5EF4-FFF2-40B4-BE49-F238E27FC236}">
                      <a16:creationId xmlns:a16="http://schemas.microsoft.com/office/drawing/2014/main" id="{8AE7F22D-BAE0-4A44-A21A-F82BF53F04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8632" y="2072640"/>
                  <a:ext cx="0" cy="32298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nettore diritto 140">
                  <a:extLst>
                    <a:ext uri="{FF2B5EF4-FFF2-40B4-BE49-F238E27FC236}">
                      <a16:creationId xmlns:a16="http://schemas.microsoft.com/office/drawing/2014/main" id="{5DC9EFC9-CA73-4144-89E0-9F2CBA4CB6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712" y="2529840"/>
                  <a:ext cx="1259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6" name="CasellaDiTesto 135">
                    <a:extLst>
                      <a:ext uri="{FF2B5EF4-FFF2-40B4-BE49-F238E27FC236}">
                        <a16:creationId xmlns:a16="http://schemas.microsoft.com/office/drawing/2014/main" id="{6AAA5D0B-F3ED-4D2F-82B9-85533246CA5A}"/>
                      </a:ext>
                    </a:extLst>
                  </p:cNvPr>
                  <p:cNvSpPr txBox="1"/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136" name="CasellaDiTesto 135">
                    <a:extLst>
                      <a:ext uri="{FF2B5EF4-FFF2-40B4-BE49-F238E27FC236}">
                        <a16:creationId xmlns:a16="http://schemas.microsoft.com/office/drawing/2014/main" id="{6AAA5D0B-F3ED-4D2F-82B9-85533246CA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000" r="-36667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7" name="CasellaDiTesto 136">
                    <a:extLst>
                      <a:ext uri="{FF2B5EF4-FFF2-40B4-BE49-F238E27FC236}">
                        <a16:creationId xmlns:a16="http://schemas.microsoft.com/office/drawing/2014/main" id="{0F628D7E-0447-4175-81E1-16EFA6867F0F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137" name="CasellaDiTesto 136">
                    <a:extLst>
                      <a:ext uri="{FF2B5EF4-FFF2-40B4-BE49-F238E27FC236}">
                        <a16:creationId xmlns:a16="http://schemas.microsoft.com/office/drawing/2014/main" id="{0F628D7E-0447-4175-81E1-16EFA6867F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4444" r="-44444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4" name="CasellaDiTesto 133">
              <a:extLst>
                <a:ext uri="{FF2B5EF4-FFF2-40B4-BE49-F238E27FC236}">
                  <a16:creationId xmlns:a16="http://schemas.microsoft.com/office/drawing/2014/main" id="{D799E8B3-27ED-412F-B72E-A84F611D240A}"/>
                </a:ext>
              </a:extLst>
            </p:cNvPr>
            <p:cNvSpPr txBox="1"/>
            <p:nvPr/>
          </p:nvSpPr>
          <p:spPr>
            <a:xfrm rot="16200000">
              <a:off x="-441345" y="3376355"/>
              <a:ext cx="3464560" cy="46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Training points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B5477836-797A-4A60-898C-52808F852572}"/>
                  </a:ext>
                </a:extLst>
              </p:cNvPr>
              <p:cNvSpPr/>
              <p:nvPr/>
            </p:nvSpPr>
            <p:spPr>
              <a:xfrm>
                <a:off x="8329738" y="5353374"/>
                <a:ext cx="192916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𝟏𝟖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acc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𝟐𝟎</m:t>
                          </m:r>
                        </m:sub>
                      </m:sSub>
                    </m:oMath>
                  </m:oMathPara>
                </a14:m>
                <a:endParaRPr lang="it-IT" sz="2000" b="1" dirty="0"/>
              </a:p>
            </p:txBody>
          </p:sp>
        </mc:Choice>
        <mc:Fallback>
          <p:sp>
            <p:nvSpPr>
              <p:cNvPr id="142" name="Rettangolo 141">
                <a:extLst>
                  <a:ext uri="{FF2B5EF4-FFF2-40B4-BE49-F238E27FC236}">
                    <a16:creationId xmlns:a16="http://schemas.microsoft.com/office/drawing/2014/main" id="{B5477836-797A-4A60-898C-52808F852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738" y="5353374"/>
                <a:ext cx="1929165" cy="400110"/>
              </a:xfrm>
              <a:prstGeom prst="rect">
                <a:avLst/>
              </a:prstGeom>
              <a:blipFill>
                <a:blip r:embed="rId10"/>
                <a:stretch>
                  <a:fillRect t="-7576" r="-3785" b="-15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443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C034F9-07ED-4F78-B0A5-CF089584E014}"/>
              </a:ext>
            </a:extLst>
          </p:cNvPr>
          <p:cNvSpPr txBox="1"/>
          <p:nvPr/>
        </p:nvSpPr>
        <p:spPr>
          <a:xfrm>
            <a:off x="426396" y="662511"/>
            <a:ext cx="688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Helvetica Neue"/>
              </a:rPr>
              <a:t>The </a:t>
            </a:r>
            <a:r>
              <a:rPr lang="it-IT" sz="2000" dirty="0" err="1">
                <a:latin typeface="Helvetica Neue"/>
              </a:rPr>
              <a:t>validation</a:t>
            </a:r>
            <a:r>
              <a:rPr lang="it-IT" sz="2000" dirty="0">
                <a:latin typeface="Helvetica Neue"/>
              </a:rPr>
              <a:t> </a:t>
            </a:r>
            <a:r>
              <a:rPr lang="it-IT" sz="2000" dirty="0" err="1">
                <a:latin typeface="Helvetica Neue"/>
              </a:rPr>
              <a:t>phase</a:t>
            </a:r>
            <a:r>
              <a:rPr lang="it-IT" sz="2000" dirty="0">
                <a:latin typeface="Helvetica Neue"/>
              </a:rPr>
              <a:t> for </a:t>
            </a:r>
            <a:r>
              <a:rPr lang="it-IT" sz="2000" dirty="0" err="1">
                <a:latin typeface="Helvetica Neue"/>
              </a:rPr>
              <a:t>these</a:t>
            </a:r>
            <a:r>
              <a:rPr lang="it-IT" sz="2000" dirty="0">
                <a:latin typeface="Helvetica Neue"/>
              </a:rPr>
              <a:t> models </a:t>
            </a:r>
            <a:r>
              <a:rPr lang="it-IT" sz="2000" dirty="0" err="1">
                <a:latin typeface="Helvetica Neue"/>
              </a:rPr>
              <a:t>is</a:t>
            </a:r>
            <a:r>
              <a:rPr lang="it-IT" sz="2000" dirty="0">
                <a:latin typeface="Helvetica Neue"/>
              </a:rPr>
              <a:t> a bit </a:t>
            </a:r>
            <a:r>
              <a:rPr lang="it-IT" sz="2000" dirty="0" err="1">
                <a:latin typeface="Helvetica Neue"/>
              </a:rPr>
              <a:t>different</a:t>
            </a:r>
            <a:r>
              <a:rPr lang="it-IT" sz="2000" dirty="0">
                <a:latin typeface="Helvetica Neue"/>
              </a:rPr>
              <a:t>: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EF4DD402-F6D4-4079-9849-B966AC6A5065}"/>
              </a:ext>
            </a:extLst>
          </p:cNvPr>
          <p:cNvGrpSpPr/>
          <p:nvPr/>
        </p:nvGrpSpPr>
        <p:grpSpPr>
          <a:xfrm>
            <a:off x="4434093" y="1856272"/>
            <a:ext cx="1441923" cy="4118442"/>
            <a:chOff x="1056986" y="1878024"/>
            <a:chExt cx="1686214" cy="4340356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1EE3795E-318D-4A02-94DB-CBC7FED1CD02}"/>
                </a:ext>
              </a:extLst>
            </p:cNvPr>
            <p:cNvGrpSpPr/>
            <p:nvPr/>
          </p:nvGrpSpPr>
          <p:grpSpPr>
            <a:xfrm>
              <a:off x="1483360" y="2374927"/>
              <a:ext cx="1259840" cy="3843453"/>
              <a:chOff x="1087120" y="2761007"/>
              <a:chExt cx="1259840" cy="3843453"/>
            </a:xfrm>
          </p:grpSpPr>
          <p:grpSp>
            <p:nvGrpSpPr>
              <p:cNvPr id="9" name="Gruppo 8">
                <a:extLst>
                  <a:ext uri="{FF2B5EF4-FFF2-40B4-BE49-F238E27FC236}">
                    <a16:creationId xmlns:a16="http://schemas.microsoft.com/office/drawing/2014/main" id="{AA1208DD-5D74-4029-9CB3-0FAA0E85A27D}"/>
                  </a:ext>
                </a:extLst>
              </p:cNvPr>
              <p:cNvGrpSpPr/>
              <p:nvPr/>
            </p:nvGrpSpPr>
            <p:grpSpPr>
              <a:xfrm>
                <a:off x="1087120" y="2761007"/>
                <a:ext cx="1259840" cy="3843453"/>
                <a:chOff x="1338712" y="2028708"/>
                <a:chExt cx="1259840" cy="384345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CasellaDiTesto 11">
                      <a:extLst>
                        <a:ext uri="{FF2B5EF4-FFF2-40B4-BE49-F238E27FC236}">
                          <a16:creationId xmlns:a16="http://schemas.microsoft.com/office/drawing/2014/main" id="{93DC9C84-7955-47B9-9D1D-CCA887C54C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360" y="2555239"/>
                      <a:ext cx="484318" cy="32436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12" name="CasellaDiTesto 11">
                      <a:extLst>
                        <a:ext uri="{FF2B5EF4-FFF2-40B4-BE49-F238E27FC236}">
                          <a16:creationId xmlns:a16="http://schemas.microsoft.com/office/drawing/2014/main" id="{93DC9C84-7955-47B9-9D1D-CCA887C54C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3360" y="2555239"/>
                      <a:ext cx="484318" cy="324360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7353" r="-7353" b="-5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628DDA69-B444-422C-8713-0F950C5DDE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2960" y="2555239"/>
                      <a:ext cx="487542" cy="32436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3" name="CasellaDiTesto 12">
                      <a:extLst>
                        <a:ext uri="{FF2B5EF4-FFF2-40B4-BE49-F238E27FC236}">
                          <a16:creationId xmlns:a16="http://schemas.microsoft.com/office/drawing/2014/main" id="{628DDA69-B444-422C-8713-0F950C5DDE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2960" y="2555239"/>
                      <a:ext cx="487542" cy="324360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4706" r="-7353" b="-15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Connettore diritto 13">
                  <a:extLst>
                    <a:ext uri="{FF2B5EF4-FFF2-40B4-BE49-F238E27FC236}">
                      <a16:creationId xmlns:a16="http://schemas.microsoft.com/office/drawing/2014/main" id="{7549CA34-C5CE-48A8-A8AD-C3DF07D3E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8632" y="2028708"/>
                  <a:ext cx="0" cy="38434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ttore diritto 14">
                  <a:extLst>
                    <a:ext uri="{FF2B5EF4-FFF2-40B4-BE49-F238E27FC236}">
                      <a16:creationId xmlns:a16="http://schemas.microsoft.com/office/drawing/2014/main" id="{920F76E8-1EE5-4B5F-8939-90A3D3298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712" y="2529840"/>
                  <a:ext cx="1259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CasellaDiTesto 9">
                    <a:extLst>
                      <a:ext uri="{FF2B5EF4-FFF2-40B4-BE49-F238E27FC236}">
                        <a16:creationId xmlns:a16="http://schemas.microsoft.com/office/drawing/2014/main" id="{7849CE87-C320-41CB-A760-EF1C4C3304EE}"/>
                      </a:ext>
                    </a:extLst>
                  </p:cNvPr>
                  <p:cNvSpPr txBox="1"/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10" name="CasellaDiTesto 9">
                    <a:extLst>
                      <a:ext uri="{FF2B5EF4-FFF2-40B4-BE49-F238E27FC236}">
                        <a16:creationId xmlns:a16="http://schemas.microsoft.com/office/drawing/2014/main" id="{7849CE87-C320-41CB-A760-EF1C4C3304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0000" r="-36667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5FD25561-BD4B-4831-A51E-D40B4FC286D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5FD25561-BD4B-4831-A51E-D40B4FC286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4444" r="-44444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8CA86A-09CD-4EF1-AFA5-AAE7BA3A9F9C}"/>
                </a:ext>
              </a:extLst>
            </p:cNvPr>
            <p:cNvSpPr txBox="1"/>
            <p:nvPr/>
          </p:nvSpPr>
          <p:spPr>
            <a:xfrm rot="16200000">
              <a:off x="-441345" y="3376355"/>
              <a:ext cx="3464560" cy="46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Training points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F4F27501-BCF3-4D7C-BFD2-F4AA71291FBC}"/>
                  </a:ext>
                </a:extLst>
              </p:cNvPr>
              <p:cNvSpPr/>
              <p:nvPr/>
            </p:nvSpPr>
            <p:spPr>
              <a:xfrm>
                <a:off x="4346525" y="1403879"/>
                <a:ext cx="198002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i="1" dirty="0">
                    <a:latin typeface="Helvetica Neue"/>
                  </a:rPr>
                  <a:t>No shuffle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it-IT" i="1" dirty="0">
                    <a:latin typeface="Helvetica Neue"/>
                  </a:rPr>
                  <a:t> </a:t>
                </a:r>
              </a:p>
              <a:p>
                <a:pPr algn="ctr"/>
                <a:r>
                  <a:rPr lang="it-IT" i="1" dirty="0">
                    <a:latin typeface="Helvetica Neue"/>
                  </a:rPr>
                  <a:t>holdout </a:t>
                </a:r>
                <a:r>
                  <a:rPr lang="it-IT" i="1" dirty="0" err="1">
                    <a:latin typeface="Helvetica Neue"/>
                  </a:rPr>
                  <a:t>validation</a:t>
                </a:r>
                <a:endParaRPr lang="it-IT" i="1" dirty="0">
                  <a:latin typeface="Helvetica Neue"/>
                </a:endParaRPr>
              </a:p>
            </p:txBody>
          </p:sp>
        </mc:Choice>
        <mc:Fallback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F4F27501-BCF3-4D7C-BFD2-F4AA71291F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25" y="1403879"/>
                <a:ext cx="1980029" cy="646331"/>
              </a:xfrm>
              <a:prstGeom prst="rect">
                <a:avLst/>
              </a:prstGeom>
              <a:blipFill>
                <a:blip r:embed="rId6"/>
                <a:stretch>
                  <a:fillRect l="-1538" t="-4717" r="-1846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F4172F-6E02-4B37-954B-8AA4BC5BA18B}"/>
              </a:ext>
            </a:extLst>
          </p:cNvPr>
          <p:cNvGrpSpPr/>
          <p:nvPr/>
        </p:nvGrpSpPr>
        <p:grpSpPr>
          <a:xfrm>
            <a:off x="6504339" y="1848401"/>
            <a:ext cx="1441923" cy="4118442"/>
            <a:chOff x="1056986" y="1878024"/>
            <a:chExt cx="1686214" cy="4340356"/>
          </a:xfrm>
        </p:grpSpPr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5DA88749-74E1-4973-8DE3-4EF48EDED6A7}"/>
                </a:ext>
              </a:extLst>
            </p:cNvPr>
            <p:cNvGrpSpPr/>
            <p:nvPr/>
          </p:nvGrpSpPr>
          <p:grpSpPr>
            <a:xfrm>
              <a:off x="1483360" y="2374927"/>
              <a:ext cx="1259840" cy="3843453"/>
              <a:chOff x="1087120" y="2761007"/>
              <a:chExt cx="1259840" cy="3843453"/>
            </a:xfrm>
          </p:grpSpPr>
          <p:grpSp>
            <p:nvGrpSpPr>
              <p:cNvPr id="20" name="Gruppo 19">
                <a:extLst>
                  <a:ext uri="{FF2B5EF4-FFF2-40B4-BE49-F238E27FC236}">
                    <a16:creationId xmlns:a16="http://schemas.microsoft.com/office/drawing/2014/main" id="{1DC4F47F-81EA-43E9-B2B6-E6CA33D7BF62}"/>
                  </a:ext>
                </a:extLst>
              </p:cNvPr>
              <p:cNvGrpSpPr/>
              <p:nvPr/>
            </p:nvGrpSpPr>
            <p:grpSpPr>
              <a:xfrm>
                <a:off x="1087120" y="2761007"/>
                <a:ext cx="1259840" cy="3843453"/>
                <a:chOff x="1338712" y="2028708"/>
                <a:chExt cx="1259840" cy="384345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3" name="CasellaDiTesto 22">
                      <a:extLst>
                        <a:ext uri="{FF2B5EF4-FFF2-40B4-BE49-F238E27FC236}">
                          <a16:creationId xmlns:a16="http://schemas.microsoft.com/office/drawing/2014/main" id="{AE87F1BB-F497-443E-9F63-41F09623F6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83360" y="2555239"/>
                      <a:ext cx="484318" cy="32436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</p:txBody>
                </p:sp>
              </mc:Choice>
              <mc:Fallback>
                <p:sp>
                  <p:nvSpPr>
                    <p:cNvPr id="23" name="CasellaDiTesto 22">
                      <a:extLst>
                        <a:ext uri="{FF2B5EF4-FFF2-40B4-BE49-F238E27FC236}">
                          <a16:creationId xmlns:a16="http://schemas.microsoft.com/office/drawing/2014/main" id="{AE87F1BB-F497-443E-9F63-41F09623F6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483360" y="2555239"/>
                      <a:ext cx="484318" cy="324360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7353" r="-7353" b="-79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617DD7F6-50DF-4C43-A0AE-2A71312AE57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92960" y="2555239"/>
                      <a:ext cx="487542" cy="324360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b="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/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it-IT" sz="20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" name="CasellaDiTesto 23">
                      <a:extLst>
                        <a:ext uri="{FF2B5EF4-FFF2-40B4-BE49-F238E27FC236}">
                          <a16:creationId xmlns:a16="http://schemas.microsoft.com/office/drawing/2014/main" id="{617DD7F6-50DF-4C43-A0AE-2A71312AE57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92960" y="2555239"/>
                      <a:ext cx="487542" cy="3243605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14706" r="-7353" b="-17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it-IT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" name="Connettore diritto 24">
                  <a:extLst>
                    <a:ext uri="{FF2B5EF4-FFF2-40B4-BE49-F238E27FC236}">
                      <a16:creationId xmlns:a16="http://schemas.microsoft.com/office/drawing/2014/main" id="{96AD2AC8-DE9E-40E2-A5B2-8773254B95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8632" y="2028708"/>
                  <a:ext cx="0" cy="384345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Connettore diritto 25">
                  <a:extLst>
                    <a:ext uri="{FF2B5EF4-FFF2-40B4-BE49-F238E27FC236}">
                      <a16:creationId xmlns:a16="http://schemas.microsoft.com/office/drawing/2014/main" id="{518F344B-6CBF-4363-BECD-5BEEF8F3AC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712" y="2529840"/>
                  <a:ext cx="125984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CasellaDiTesto 20">
                    <a:extLst>
                      <a:ext uri="{FF2B5EF4-FFF2-40B4-BE49-F238E27FC236}">
                        <a16:creationId xmlns:a16="http://schemas.microsoft.com/office/drawing/2014/main" id="{231DB19D-F48C-4423-A976-05D3ECBEE0C0}"/>
                      </a:ext>
                    </a:extLst>
                  </p:cNvPr>
                  <p:cNvSpPr txBox="1"/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21" name="CasellaDiTesto 20">
                    <a:extLst>
                      <a:ext uri="{FF2B5EF4-FFF2-40B4-BE49-F238E27FC236}">
                        <a16:creationId xmlns:a16="http://schemas.microsoft.com/office/drawing/2014/main" id="{231DB19D-F48C-4423-A976-05D3ECBEE0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35033" y="2859341"/>
                    <a:ext cx="21319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1379" r="-41379" b="-1162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CasellaDiTesto 21">
                    <a:extLst>
                      <a:ext uri="{FF2B5EF4-FFF2-40B4-BE49-F238E27FC236}">
                        <a16:creationId xmlns:a16="http://schemas.microsoft.com/office/drawing/2014/main" id="{2A2D2B01-7531-42A3-839E-C80851C00351}"/>
                      </a:ext>
                    </a:extLst>
                  </p:cNvPr>
                  <p:cNvSpPr txBox="1"/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it-IT" b="1" dirty="0"/>
                  </a:p>
                </p:txBody>
              </p:sp>
            </mc:Choice>
            <mc:Fallback>
              <p:sp>
                <p:nvSpPr>
                  <p:cNvPr id="22" name="CasellaDiTesto 21">
                    <a:extLst>
                      <a:ext uri="{FF2B5EF4-FFF2-40B4-BE49-F238E27FC236}">
                        <a16:creationId xmlns:a16="http://schemas.microsoft.com/office/drawing/2014/main" id="{2A2D2B01-7531-42A3-839E-C80851C00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5849" y="2859341"/>
                    <a:ext cx="19075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4444" r="-44444" b="-32558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7DB6655A-6174-420D-A000-7381CCB86193}"/>
                </a:ext>
              </a:extLst>
            </p:cNvPr>
            <p:cNvSpPr txBox="1"/>
            <p:nvPr/>
          </p:nvSpPr>
          <p:spPr>
            <a:xfrm rot="16200000">
              <a:off x="-441345" y="3376355"/>
              <a:ext cx="3464560" cy="46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Training points</a:t>
              </a:r>
            </a:p>
          </p:txBody>
        </p:sp>
      </p:grpSp>
      <p:sp>
        <p:nvSpPr>
          <p:cNvPr id="27" name="Rettangolo 26">
            <a:extLst>
              <a:ext uri="{FF2B5EF4-FFF2-40B4-BE49-F238E27FC236}">
                <a16:creationId xmlns:a16="http://schemas.microsoft.com/office/drawing/2014/main" id="{0D013B92-880F-497C-ABE0-CB1BF9EE5D5B}"/>
              </a:ext>
            </a:extLst>
          </p:cNvPr>
          <p:cNvSpPr/>
          <p:nvPr/>
        </p:nvSpPr>
        <p:spPr>
          <a:xfrm>
            <a:off x="6975734" y="1556706"/>
            <a:ext cx="898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latin typeface="Helvetica Neue"/>
              </a:rPr>
              <a:t>Shuffle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476348E-34EB-4FC5-85EF-CC0ED80FA4D4}"/>
              </a:ext>
            </a:extLst>
          </p:cNvPr>
          <p:cNvSpPr txBox="1"/>
          <p:nvPr/>
        </p:nvSpPr>
        <p:spPr>
          <a:xfrm>
            <a:off x="5571898" y="6076132"/>
            <a:ext cx="16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accent2"/>
                </a:solidFill>
              </a:rPr>
              <a:t>validation</a:t>
            </a:r>
            <a:r>
              <a:rPr lang="it-IT" b="1" dirty="0">
                <a:solidFill>
                  <a:schemeClr val="accent2"/>
                </a:solidFill>
              </a:rPr>
              <a:t> set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21AF802-42BD-46B8-8406-92192DEA7CD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5876018" y="5660644"/>
            <a:ext cx="509786" cy="41548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91C7091-5294-4A77-83CE-09F8A6A2F6D0}"/>
              </a:ext>
            </a:extLst>
          </p:cNvPr>
          <p:cNvCxnSpPr>
            <a:cxnSpLocks/>
            <a:stCxn id="28" idx="0"/>
          </p:cNvCxnSpPr>
          <p:nvPr/>
        </p:nvCxnSpPr>
        <p:spPr>
          <a:xfrm flipV="1">
            <a:off x="6385804" y="4974184"/>
            <a:ext cx="606014" cy="11019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042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9854EBA-0D46-4229-95D0-A5155AA6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88" y="1620375"/>
            <a:ext cx="10024023" cy="308724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30D944F-4F00-4322-A409-30CEE4490D54}"/>
              </a:ext>
            </a:extLst>
          </p:cNvPr>
          <p:cNvSpPr txBox="1"/>
          <p:nvPr/>
        </p:nvSpPr>
        <p:spPr>
          <a:xfrm>
            <a:off x="1059988" y="126099"/>
            <a:ext cx="10155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dirty="0"/>
              <a:t>MULTIVARIATE FORECASTING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B0DB85-7E07-4F92-A37B-F337FA7BF743}"/>
              </a:ext>
            </a:extLst>
          </p:cNvPr>
          <p:cNvSpPr/>
          <p:nvPr/>
        </p:nvSpPr>
        <p:spPr>
          <a:xfrm>
            <a:off x="2262679" y="2137025"/>
            <a:ext cx="575353" cy="2570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68FCBF4-63C8-40A4-A20F-1E7B6F31DE3E}"/>
              </a:ext>
            </a:extLst>
          </p:cNvPr>
          <p:cNvGrpSpPr/>
          <p:nvPr/>
        </p:nvGrpSpPr>
        <p:grpSpPr>
          <a:xfrm>
            <a:off x="1163341" y="5297986"/>
            <a:ext cx="4017196" cy="769442"/>
            <a:chOff x="7311094" y="4095785"/>
            <a:chExt cx="4017196" cy="769442"/>
          </a:xfrm>
        </p:grpSpPr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D75DA9EF-AEE5-4AE6-B02E-EA820BD24CC9}"/>
                </a:ext>
              </a:extLst>
            </p:cNvPr>
            <p:cNvSpPr txBox="1"/>
            <p:nvPr/>
          </p:nvSpPr>
          <p:spPr>
            <a:xfrm>
              <a:off x="7311094" y="4095785"/>
              <a:ext cx="4017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/>
                <a:t>Machine learning models: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572ED15B-7901-4B93-A3E1-32A16596E26E}"/>
                </a:ext>
              </a:extLst>
            </p:cNvPr>
            <p:cNvSpPr txBox="1"/>
            <p:nvPr/>
          </p:nvSpPr>
          <p:spPr>
            <a:xfrm>
              <a:off x="7311094" y="4495895"/>
              <a:ext cx="3764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it-IT" dirty="0"/>
                <a:t>CNN-LSTM;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B618D45-9361-4F1B-900A-38651350914B}"/>
                  </a:ext>
                </a:extLst>
              </p:cNvPr>
              <p:cNvSpPr txBox="1"/>
              <p:nvPr/>
            </p:nvSpPr>
            <p:spPr>
              <a:xfrm>
                <a:off x="1928768" y="2907413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DB618D45-9361-4F1B-900A-386513509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8" y="2907413"/>
                <a:ext cx="12431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A4AF570F-67D8-402C-AB2B-ECA55A7FA1FA}"/>
                  </a:ext>
                </a:extLst>
              </p:cNvPr>
              <p:cNvSpPr txBox="1"/>
              <p:nvPr/>
            </p:nvSpPr>
            <p:spPr>
              <a:xfrm>
                <a:off x="1928766" y="3898203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A4AF570F-67D8-402C-AB2B-ECA55A7FA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6" y="3898203"/>
                <a:ext cx="124317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4B39FA4-4F2D-43E3-80EA-F2715B9A7923}"/>
                  </a:ext>
                </a:extLst>
              </p:cNvPr>
              <p:cNvSpPr txBox="1"/>
              <p:nvPr/>
            </p:nvSpPr>
            <p:spPr>
              <a:xfrm>
                <a:off x="1928767" y="3234274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4B39FA4-4F2D-43E3-80EA-F2715B9A7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7" y="3234274"/>
                <a:ext cx="12431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7F856AE-E83A-4A59-AE2D-5A5CD4611483}"/>
                  </a:ext>
                </a:extLst>
              </p:cNvPr>
              <p:cNvSpPr txBox="1"/>
              <p:nvPr/>
            </p:nvSpPr>
            <p:spPr>
              <a:xfrm>
                <a:off x="1928767" y="3556670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7F856AE-E83A-4A59-AE2D-5A5CD4611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7" y="3556670"/>
                <a:ext cx="124317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F654A0E-4933-409F-8373-2668AF20657B}"/>
                  </a:ext>
                </a:extLst>
              </p:cNvPr>
              <p:cNvSpPr txBox="1"/>
              <p:nvPr/>
            </p:nvSpPr>
            <p:spPr>
              <a:xfrm>
                <a:off x="1928766" y="4248398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DF654A0E-4933-409F-8373-2668AF206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66" y="4248398"/>
                <a:ext cx="124317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7BE30-F1B9-4154-AFA2-7CF7D43DB841}"/>
                  </a:ext>
                </a:extLst>
              </p:cNvPr>
              <p:cNvSpPr txBox="1"/>
              <p:nvPr/>
            </p:nvSpPr>
            <p:spPr>
              <a:xfrm>
                <a:off x="2440546" y="1855553"/>
                <a:ext cx="2196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38F7BE30-F1B9-4154-AFA2-7CF7D43DB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546" y="1855553"/>
                <a:ext cx="219612" cy="307777"/>
              </a:xfrm>
              <a:prstGeom prst="rect">
                <a:avLst/>
              </a:prstGeom>
              <a:blipFill>
                <a:blip r:embed="rId8"/>
                <a:stretch>
                  <a:fillRect l="-25000" r="-30556"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>
            <a:extLst>
              <a:ext uri="{FF2B5EF4-FFF2-40B4-BE49-F238E27FC236}">
                <a16:creationId xmlns:a16="http://schemas.microsoft.com/office/drawing/2014/main" id="{EEC7D2A9-9EAE-4BBF-BC9A-9CCECC211C16}"/>
              </a:ext>
            </a:extLst>
          </p:cNvPr>
          <p:cNvSpPr/>
          <p:nvPr/>
        </p:nvSpPr>
        <p:spPr>
          <a:xfrm>
            <a:off x="3151391" y="2137025"/>
            <a:ext cx="650048" cy="258376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CEEFC2D-E44A-45AF-B631-92568D06B1EF}"/>
                  </a:ext>
                </a:extLst>
              </p:cNvPr>
              <p:cNvSpPr txBox="1"/>
              <p:nvPr/>
            </p:nvSpPr>
            <p:spPr>
              <a:xfrm>
                <a:off x="2884264" y="2928128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8CEEFC2D-E44A-45AF-B631-92568D06B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4" y="2928128"/>
                <a:ext cx="12431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70C9F0-8A7D-48F1-99ED-01DA23119865}"/>
                  </a:ext>
                </a:extLst>
              </p:cNvPr>
              <p:cNvSpPr txBox="1"/>
              <p:nvPr/>
            </p:nvSpPr>
            <p:spPr>
              <a:xfrm>
                <a:off x="2876965" y="3211757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5A70C9F0-8A7D-48F1-99ED-01DA23119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65" y="3211757"/>
                <a:ext cx="124317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65EB7C-BD09-4F7C-B3CC-3438AE8AA174}"/>
                  </a:ext>
                </a:extLst>
              </p:cNvPr>
              <p:cNvSpPr txBox="1"/>
              <p:nvPr/>
            </p:nvSpPr>
            <p:spPr>
              <a:xfrm>
                <a:off x="2865102" y="3542142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1765EB7C-BD09-4F7C-B3CC-3438AE8AA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02" y="3542142"/>
                <a:ext cx="124317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83DF8E3-B385-48BB-8E4C-413A4D001FD9}"/>
                  </a:ext>
                </a:extLst>
              </p:cNvPr>
              <p:cNvSpPr txBox="1"/>
              <p:nvPr/>
            </p:nvSpPr>
            <p:spPr>
              <a:xfrm>
                <a:off x="2876963" y="3901905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183DF8E3-B385-48BB-8E4C-413A4D00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63" y="3901905"/>
                <a:ext cx="124317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DAAAB80-82CD-4FA2-A32F-B944D64AED0F}"/>
                  </a:ext>
                </a:extLst>
              </p:cNvPr>
              <p:cNvSpPr txBox="1"/>
              <p:nvPr/>
            </p:nvSpPr>
            <p:spPr>
              <a:xfrm>
                <a:off x="2876962" y="4242757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CDAAAB80-82CD-4FA2-A32F-B944D64A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962" y="4242757"/>
                <a:ext cx="12431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28">
            <a:extLst>
              <a:ext uri="{FF2B5EF4-FFF2-40B4-BE49-F238E27FC236}">
                <a16:creationId xmlns:a16="http://schemas.microsoft.com/office/drawing/2014/main" id="{C5CDDB3C-1287-41B5-BCC7-243BBCB28558}"/>
              </a:ext>
            </a:extLst>
          </p:cNvPr>
          <p:cNvSpPr/>
          <p:nvPr/>
        </p:nvSpPr>
        <p:spPr>
          <a:xfrm>
            <a:off x="3848645" y="2137025"/>
            <a:ext cx="650048" cy="25837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9444F83-56E5-4F1D-8917-601600DF89C9}"/>
                  </a:ext>
                </a:extLst>
              </p:cNvPr>
              <p:cNvSpPr txBox="1"/>
              <p:nvPr/>
            </p:nvSpPr>
            <p:spPr>
              <a:xfrm>
                <a:off x="3552082" y="2925466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CasellaDiTesto 29">
                <a:extLst>
                  <a:ext uri="{FF2B5EF4-FFF2-40B4-BE49-F238E27FC236}">
                    <a16:creationId xmlns:a16="http://schemas.microsoft.com/office/drawing/2014/main" id="{F9444F83-56E5-4F1D-8917-601600DF8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82" y="2925466"/>
                <a:ext cx="124317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72AD74BB-A7DA-4A07-9492-2DFF80275912}"/>
                  </a:ext>
                </a:extLst>
              </p:cNvPr>
              <p:cNvSpPr txBox="1"/>
              <p:nvPr/>
            </p:nvSpPr>
            <p:spPr>
              <a:xfrm>
                <a:off x="3552081" y="3223765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72AD74BB-A7DA-4A07-9492-2DFF80275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081" y="3223765"/>
                <a:ext cx="1243173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74A213F-F3BE-45E2-A4C3-25FC9C5DEAF9}"/>
                  </a:ext>
                </a:extLst>
              </p:cNvPr>
              <p:cNvSpPr txBox="1"/>
              <p:nvPr/>
            </p:nvSpPr>
            <p:spPr>
              <a:xfrm>
                <a:off x="3537480" y="3530382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274A213F-F3BE-45E2-A4C3-25FC9C5D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480" y="3530382"/>
                <a:ext cx="12431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41D9B9A-045D-4C51-94E6-E779D5D57183}"/>
                  </a:ext>
                </a:extLst>
              </p:cNvPr>
              <p:cNvSpPr txBox="1"/>
              <p:nvPr/>
            </p:nvSpPr>
            <p:spPr>
              <a:xfrm>
                <a:off x="3539840" y="3879538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41D9B9A-045D-4C51-94E6-E779D5D57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840" y="3879538"/>
                <a:ext cx="12431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9A885E15-3F6A-4821-900A-56B4F6333F97}"/>
                  </a:ext>
                </a:extLst>
              </p:cNvPr>
              <p:cNvSpPr txBox="1"/>
              <p:nvPr/>
            </p:nvSpPr>
            <p:spPr>
              <a:xfrm>
                <a:off x="3538037" y="4272818"/>
                <a:ext cx="12431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it-IT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it-IT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9A885E15-3F6A-4821-900A-56B4F6333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037" y="4272818"/>
                <a:ext cx="12431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FC7D42A-F627-4C2D-992F-7BEABEA0A1F2}"/>
                  </a:ext>
                </a:extLst>
              </p:cNvPr>
              <p:cNvSpPr txBox="1"/>
              <p:nvPr/>
            </p:nvSpPr>
            <p:spPr>
              <a:xfrm>
                <a:off x="3366609" y="1864429"/>
                <a:ext cx="226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5FC7D42A-F627-4C2D-992F-7BEABEA0A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609" y="1864429"/>
                <a:ext cx="226024" cy="307777"/>
              </a:xfrm>
              <a:prstGeom prst="rect">
                <a:avLst/>
              </a:prstGeom>
              <a:blipFill>
                <a:blip r:embed="rId19"/>
                <a:stretch>
                  <a:fillRect l="-24324" r="-29730" b="-6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B6693D36-043B-4268-BD4D-532563B13D58}"/>
                  </a:ext>
                </a:extLst>
              </p:cNvPr>
              <p:cNvSpPr txBox="1"/>
              <p:nvPr/>
            </p:nvSpPr>
            <p:spPr>
              <a:xfrm>
                <a:off x="4074597" y="1861561"/>
                <a:ext cx="2260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it-IT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7" name="CasellaDiTesto 36">
                <a:extLst>
                  <a:ext uri="{FF2B5EF4-FFF2-40B4-BE49-F238E27FC236}">
                    <a16:creationId xmlns:a16="http://schemas.microsoft.com/office/drawing/2014/main" id="{B6693D36-043B-4268-BD4D-532563B1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597" y="1861561"/>
                <a:ext cx="226024" cy="307777"/>
              </a:xfrm>
              <a:prstGeom prst="rect">
                <a:avLst/>
              </a:prstGeom>
              <a:blipFill>
                <a:blip r:embed="rId20"/>
                <a:stretch>
                  <a:fillRect l="-24324" r="-27027" b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5425DE-310B-4077-9CBE-49284CCC019A}"/>
              </a:ext>
            </a:extLst>
          </p:cNvPr>
          <p:cNvSpPr txBox="1"/>
          <p:nvPr/>
        </p:nvSpPr>
        <p:spPr>
          <a:xfrm>
            <a:off x="6728400" y="4901610"/>
            <a:ext cx="480827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 </a:t>
            </a:r>
            <a:r>
              <a:rPr lang="it-IT" b="1" dirty="0" err="1"/>
              <a:t>indicators</a:t>
            </a:r>
            <a:r>
              <a:rPr lang="it-IT" b="1" dirty="0"/>
              <a:t> for </a:t>
            </a:r>
            <a:r>
              <a:rPr lang="it-IT" b="1" dirty="0" err="1"/>
              <a:t>each</a:t>
            </a:r>
            <a:r>
              <a:rPr lang="it-IT" b="1" dirty="0"/>
              <a:t> province are the following</a:t>
            </a:r>
            <a:r>
              <a:rPr lang="it-IT" dirty="0"/>
              <a:t>: </a:t>
            </a:r>
          </a:p>
          <a:p>
            <a:pPr algn="ctr"/>
            <a:endParaRPr lang="it-IT" sz="900" dirty="0"/>
          </a:p>
          <a:p>
            <a:r>
              <a:rPr lang="it-IT" dirty="0"/>
              <a:t>FCS, </a:t>
            </a:r>
            <a:r>
              <a:rPr lang="it-IT" dirty="0" err="1"/>
              <a:t>rCSI</a:t>
            </a:r>
            <a:r>
              <a:rPr lang="it-IT" dirty="0"/>
              <a:t>, </a:t>
            </a:r>
            <a:r>
              <a:rPr lang="it-IT" dirty="0" err="1"/>
              <a:t>Condiments</a:t>
            </a:r>
            <a:r>
              <a:rPr lang="it-IT" dirty="0"/>
              <a:t>, Exchange rate, </a:t>
            </a:r>
            <a:r>
              <a:rPr lang="it-IT" dirty="0" err="1"/>
              <a:t>Fatality</a:t>
            </a:r>
            <a:r>
              <a:rPr lang="it-IT" dirty="0"/>
              <a:t>, </a:t>
            </a:r>
            <a:r>
              <a:rPr lang="it-IT" dirty="0" err="1"/>
              <a:t>Fuel</a:t>
            </a:r>
            <a:r>
              <a:rPr lang="it-IT" dirty="0"/>
              <a:t>,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staples</a:t>
            </a:r>
            <a:r>
              <a:rPr lang="it-IT" dirty="0"/>
              <a:t>, </a:t>
            </a:r>
            <a:r>
              <a:rPr lang="it-IT" dirty="0" err="1"/>
              <a:t>Meet</a:t>
            </a:r>
            <a:r>
              <a:rPr lang="it-IT" dirty="0"/>
              <a:t>, </a:t>
            </a:r>
            <a:r>
              <a:rPr lang="it-IT" dirty="0" err="1"/>
              <a:t>fish</a:t>
            </a:r>
            <a:r>
              <a:rPr lang="it-IT" dirty="0"/>
              <a:t> and </a:t>
            </a:r>
            <a:r>
              <a:rPr lang="it-IT" dirty="0" err="1"/>
              <a:t>eggs</a:t>
            </a:r>
            <a:r>
              <a:rPr lang="it-IT" dirty="0"/>
              <a:t>, NDVI, Oil, </a:t>
            </a:r>
            <a:r>
              <a:rPr lang="it-IT" dirty="0" err="1"/>
              <a:t>Pulses</a:t>
            </a:r>
            <a:r>
              <a:rPr lang="it-IT" dirty="0"/>
              <a:t>, </a:t>
            </a:r>
            <a:r>
              <a:rPr lang="it-IT" dirty="0" err="1"/>
              <a:t>Rainfall</a:t>
            </a:r>
            <a:r>
              <a:rPr lang="it-IT" dirty="0"/>
              <a:t>, Sugar, </a:t>
            </a:r>
            <a:r>
              <a:rPr lang="it-IT" dirty="0" err="1"/>
              <a:t>Vegetables</a:t>
            </a:r>
            <a:r>
              <a:rPr lang="it-IT" dirty="0"/>
              <a:t>, </a:t>
            </a:r>
            <a:r>
              <a:rPr lang="it-IT" dirty="0" err="1"/>
              <a:t>Wage</a:t>
            </a:r>
            <a:endParaRPr lang="it-IT" dirty="0"/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28A83F96-914E-4AD2-8899-150CF033F543}"/>
              </a:ext>
            </a:extLst>
          </p:cNvPr>
          <p:cNvCxnSpPr/>
          <p:nvPr/>
        </p:nvCxnSpPr>
        <p:spPr>
          <a:xfrm flipH="1" flipV="1">
            <a:off x="3719245" y="3294798"/>
            <a:ext cx="1076009" cy="1595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87DEE8A-78BE-4993-A098-44682741EDD2}"/>
              </a:ext>
            </a:extLst>
          </p:cNvPr>
          <p:cNvSpPr txBox="1"/>
          <p:nvPr/>
        </p:nvSpPr>
        <p:spPr>
          <a:xfrm>
            <a:off x="4795254" y="4733491"/>
            <a:ext cx="2083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, shift delay! E.g. food prices 30 days </a:t>
            </a:r>
          </a:p>
        </p:txBody>
      </p:sp>
    </p:spTree>
    <p:extLst>
      <p:ext uri="{BB962C8B-B14F-4D97-AF65-F5344CB8AC3E}">
        <p14:creationId xmlns:p14="http://schemas.microsoft.com/office/powerpoint/2010/main" val="942316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/>
              <p:nvPr/>
            </p:nvSpPr>
            <p:spPr>
              <a:xfrm>
                <a:off x="933449" y="485775"/>
                <a:ext cx="103727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Define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𝐴𝑏𝑦𝑎𝑛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𝐴𝑑𝑒𝑛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𝑇𝑎𝑖𝑧𝑧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as</a:t>
                </a:r>
                <a:r>
                  <a:rPr lang="it-IT" dirty="0"/>
                  <a:t> the set of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provinces</a:t>
                </a:r>
                <a:r>
                  <a:rPr lang="it-IT" dirty="0"/>
                  <a:t> of Yemen: </a:t>
                </a:r>
                <a:r>
                  <a:rPr lang="it-IT" dirty="0" err="1"/>
                  <a:t>each</a:t>
                </a:r>
                <a:r>
                  <a:rPr lang="it-IT" dirty="0"/>
                  <a:t> single province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 </a:t>
                </a:r>
                <a:r>
                  <a:rPr lang="it-IT" dirty="0" err="1"/>
                  <a:t>associated</a:t>
                </a:r>
                <a:r>
                  <a:rPr lang="it-IT" dirty="0"/>
                  <a:t> FCS. </a:t>
                </a:r>
                <a:r>
                  <a:rPr lang="it-IT" dirty="0" err="1"/>
                  <a:t>Assuming</a:t>
                </a:r>
                <a:r>
                  <a:rPr lang="it-IT" dirty="0"/>
                  <a:t> a </a:t>
                </a:r>
                <a:r>
                  <a:rPr lang="it-IT" i="1" dirty="0"/>
                  <a:t>recursive</a:t>
                </a:r>
                <a:r>
                  <a:rPr lang="it-IT" dirty="0"/>
                  <a:t> forecast strategy: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" y="485775"/>
                <a:ext cx="10372726" cy="646331"/>
              </a:xfrm>
              <a:prstGeom prst="rect">
                <a:avLst/>
              </a:prstGeom>
              <a:blipFill>
                <a:blip r:embed="rId2"/>
                <a:stretch>
                  <a:fillRect l="-470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/>
              <p:nvPr/>
            </p:nvSpPr>
            <p:spPr>
              <a:xfrm>
                <a:off x="951900" y="2962375"/>
                <a:ext cx="10372726" cy="70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Each province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own</a:t>
                </a:r>
                <a:r>
                  <a:rPr lang="it-IT" dirty="0"/>
                  <a:t> set of training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these</a:t>
                </a:r>
                <a:r>
                  <a:rPr lang="it-IT" dirty="0"/>
                  <a:t> points are put </a:t>
                </a:r>
                <a:r>
                  <a:rPr lang="it-IT" dirty="0" err="1"/>
                  <a:t>together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a single </a:t>
                </a:r>
                <a:r>
                  <a:rPr lang="it-IT" i="1" dirty="0" err="1"/>
                  <a:t>pot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en-US" dirty="0"/>
                  <a:t>feed a single neural network </a:t>
                </a:r>
                <a:r>
                  <a:rPr lang="it-IT" dirty="0"/>
                  <a:t>: 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00" y="2962375"/>
                <a:ext cx="10372726" cy="702180"/>
              </a:xfrm>
              <a:prstGeom prst="rect">
                <a:avLst/>
              </a:prstGeom>
              <a:blipFill>
                <a:blip r:embed="rId3"/>
                <a:stretch>
                  <a:fillRect l="-470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06AD8953-89B9-49BB-9346-2E86412E3EA0}"/>
              </a:ext>
            </a:extLst>
          </p:cNvPr>
          <p:cNvGrpSpPr/>
          <p:nvPr/>
        </p:nvGrpSpPr>
        <p:grpSpPr>
          <a:xfrm>
            <a:off x="3154852" y="4145258"/>
            <a:ext cx="2735761" cy="1694702"/>
            <a:chOff x="741680" y="2775889"/>
            <a:chExt cx="2665832" cy="1651382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D370A7D5-DD7E-4A08-B7DB-5863F521CC9E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855F3AC7-B0E4-40E6-8190-67950329D3D9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E24FADE-DD11-400F-9DCD-463F92A56085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E52E7622-8086-45F4-A28C-EBDB64952F48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356D950F-B589-4504-9212-0F97B7B230FC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7773F22C-9B04-4579-93FD-14743FC207C2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54343E7A-A501-48AE-8A95-C5AB8B4683E3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FF13A14-A242-407C-A3DC-503D734131A9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DE8A1AAE-B83B-4509-8537-5DC294B71818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54D8B6A6-E4D1-435C-A51D-2D85BE3DA8ED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8E7CFFDC-2475-488D-9A2E-C6A6CFD5BD2F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38FADE87-1A8A-4C22-AAD3-E4973AD92BBC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2761A32A-7681-4059-AA10-965B6CA75AD2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B3023A58-0958-4813-B9FB-8A6B416CA59B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7F7D58E6-F66C-4333-853B-585DDE69C58E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CB51FF41-CA65-4EEA-B5B4-6F7E664D18EF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AE11009-2777-4B14-8A27-93AE3B758D2F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6C69653A-4B25-45DD-938C-C3C7DF78F041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83075E6E-74F2-4B5F-91FF-7CDAE769343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E2ED3487-C618-467A-BDFB-F924488485F6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ECB82262-F2AA-4B6C-8EE9-BBF90261A210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FF0814FD-FBCD-45A1-A956-624D008FF744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D7C257B5-8698-4687-9BD7-4584F6FEA894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320BB8D9-642A-4644-ABA1-72B534E31D12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16F7C31-DDDD-4D68-995C-4EE988364358}"/>
                </a:ext>
              </a:extLst>
            </p:cNvPr>
            <p:cNvSpPr txBox="1"/>
            <p:nvPr/>
          </p:nvSpPr>
          <p:spPr>
            <a:xfrm>
              <a:off x="1089615" y="2775889"/>
              <a:ext cx="2317897" cy="35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NN</a:t>
              </a:r>
              <a:endParaRPr lang="it-IT" b="1" baseline="30000" dirty="0"/>
            </a:p>
          </p:txBody>
        </p:sp>
      </p:grp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C5F466ED-DBB4-4D2A-814A-2B40F72FE7CB}"/>
              </a:ext>
            </a:extLst>
          </p:cNvPr>
          <p:cNvSpPr/>
          <p:nvPr/>
        </p:nvSpPr>
        <p:spPr>
          <a:xfrm>
            <a:off x="4546960" y="5001944"/>
            <a:ext cx="269479" cy="35008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3E8083C-2029-42DE-B223-3328513EF868}"/>
              </a:ext>
            </a:extLst>
          </p:cNvPr>
          <p:cNvGrpSpPr/>
          <p:nvPr/>
        </p:nvGrpSpPr>
        <p:grpSpPr>
          <a:xfrm>
            <a:off x="7443147" y="4174905"/>
            <a:ext cx="1562552" cy="1642329"/>
            <a:chOff x="531619" y="2781193"/>
            <a:chExt cx="1566119" cy="1646078"/>
          </a:xfrm>
        </p:grpSpPr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2B31C312-6E38-4EF0-819D-7B908B81E7E0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DC35DC01-805E-4327-9AC9-642B09B285CB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40D7F22-76BE-410E-9EB6-CF845C2E440A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F206B7F-A3FE-4DF8-94BF-22FE114C4469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27B01D88-6814-4443-8774-8775CE601EF9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0466AA83-72A3-4AF4-87C7-BEF12EDBFCF5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77BC0749-C96F-4C2A-A667-64C19119215E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83699077-2E1D-4856-B794-8E571546B652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56F1E8E-62CA-48A7-9440-B0631F758915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C0844D64-1885-41FE-B500-B4CA252B1F87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E368239D-DA48-420F-AC4D-8EAFCD3E4BD9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B13879D0-FC61-46B6-8902-1D04911548D3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983A1827-E4CE-4FFE-9CA6-211D5849F9F0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diritto 65">
              <a:extLst>
                <a:ext uri="{FF2B5EF4-FFF2-40B4-BE49-F238E27FC236}">
                  <a16:creationId xmlns:a16="http://schemas.microsoft.com/office/drawing/2014/main" id="{153D57D9-4F24-4336-9BE8-14878EBFD756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1A23DD3E-09AC-48EC-B572-E005263F82AA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83C7CF80-BF61-4F23-B7F8-F5FC5B22735B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79B2F2FC-53F0-486D-B8C0-2BF24A7B9DA4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D0ACAE00-A08E-41E8-8E8F-6097F85B956D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96E6051F-89AD-4AA6-9752-E55BE5129262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954D6EF2-FC71-4ECF-A0AA-90A5F18DFF2A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931B1430-14CB-4AC5-9184-569A80280A87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C20553DE-274A-4B28-8A3A-255FDB4F4356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986DF598-6040-4EDC-B612-16F56C9886ED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6843943C-C8BC-425B-A237-18416FD27870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5E8DE204-4093-4F2C-ACD7-6FCC116775FB}"/>
                </a:ext>
              </a:extLst>
            </p:cNvPr>
            <p:cNvSpPr txBox="1"/>
            <p:nvPr/>
          </p:nvSpPr>
          <p:spPr>
            <a:xfrm>
              <a:off x="531619" y="2781193"/>
              <a:ext cx="1566119" cy="647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Trained</a:t>
              </a:r>
              <a:r>
                <a:rPr lang="it-IT" b="1" dirty="0"/>
                <a:t> NN</a:t>
              </a:r>
              <a:endParaRPr lang="it-IT" b="1" baseline="30000" dirty="0"/>
            </a:p>
            <a:p>
              <a:pPr algn="ctr"/>
              <a:endParaRPr lang="it-IT" b="1" dirty="0"/>
            </a:p>
          </p:txBody>
        </p:sp>
      </p:grpSp>
      <p:sp>
        <p:nvSpPr>
          <p:cNvPr id="138" name="Freccia a destra 137">
            <a:extLst>
              <a:ext uri="{FF2B5EF4-FFF2-40B4-BE49-F238E27FC236}">
                <a16:creationId xmlns:a16="http://schemas.microsoft.com/office/drawing/2014/main" id="{B4AF6E80-4779-43B4-BBDF-56ACBB3529B7}"/>
              </a:ext>
            </a:extLst>
          </p:cNvPr>
          <p:cNvSpPr/>
          <p:nvPr/>
        </p:nvSpPr>
        <p:spPr>
          <a:xfrm>
            <a:off x="7077618" y="5001944"/>
            <a:ext cx="269479" cy="35008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BBCD2E3A-D94E-4ADF-9813-E5BBE4C04671}"/>
              </a:ext>
            </a:extLst>
          </p:cNvPr>
          <p:cNvGrpSpPr/>
          <p:nvPr/>
        </p:nvGrpSpPr>
        <p:grpSpPr>
          <a:xfrm>
            <a:off x="788972" y="1393872"/>
            <a:ext cx="10015463" cy="1382936"/>
            <a:chOff x="838199" y="1489480"/>
            <a:chExt cx="10015463" cy="1382936"/>
          </a:xfrm>
        </p:grpSpPr>
        <p:pic>
          <p:nvPicPr>
            <p:cNvPr id="10" name="Immagine 9" descr="Immagine che contiene uccello&#10;&#10;Descrizione generata automaticamente">
              <a:extLst>
                <a:ext uri="{FF2B5EF4-FFF2-40B4-BE49-F238E27FC236}">
                  <a16:creationId xmlns:a16="http://schemas.microsoft.com/office/drawing/2014/main" id="{DE47B117-5428-42C7-B2A7-B9C0D6D2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496" y="1489480"/>
              <a:ext cx="7542166" cy="138293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/>
                <p:nvPr/>
              </p:nvSpPr>
              <p:spPr>
                <a:xfrm>
                  <a:off x="838199" y="1773317"/>
                  <a:ext cx="36169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99" y="1773317"/>
                  <a:ext cx="361696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7A6F0A7-CD62-4078-81B9-E8501B4A9379}"/>
              </a:ext>
            </a:extLst>
          </p:cNvPr>
          <p:cNvGrpSpPr/>
          <p:nvPr/>
        </p:nvGrpSpPr>
        <p:grpSpPr>
          <a:xfrm>
            <a:off x="5021358" y="4514590"/>
            <a:ext cx="1845305" cy="1375302"/>
            <a:chOff x="5107710" y="4438000"/>
            <a:chExt cx="1845305" cy="13753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D76112E1-57C7-4DB0-98A7-7441DEA9524E}"/>
                    </a:ext>
                  </a:extLst>
                </p:cNvPr>
                <p:cNvSpPr/>
                <p:nvPr/>
              </p:nvSpPr>
              <p:spPr>
                <a:xfrm>
                  <a:off x="5199515" y="4824913"/>
                  <a:ext cx="1247713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𝐴𝑏𝑦𝑎𝑛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𝐴𝑏𝑦𝑎𝑛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50" name="Rettangolo 49">
                  <a:extLst>
                    <a:ext uri="{FF2B5EF4-FFF2-40B4-BE49-F238E27FC236}">
                      <a16:creationId xmlns:a16="http://schemas.microsoft.com/office/drawing/2014/main" id="{D76112E1-57C7-4DB0-98A7-7441DEA952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515" y="4824913"/>
                  <a:ext cx="1247713" cy="282193"/>
                </a:xfrm>
                <a:prstGeom prst="rect">
                  <a:avLst/>
                </a:prstGeom>
                <a:blipFill>
                  <a:blip r:embed="rId6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1B66D5F5-3E77-49B0-8E23-0DB06B0BB5F5}"/>
                    </a:ext>
                  </a:extLst>
                </p:cNvPr>
                <p:cNvSpPr/>
                <p:nvPr/>
              </p:nvSpPr>
              <p:spPr>
                <a:xfrm>
                  <a:off x="5107710" y="5169118"/>
                  <a:ext cx="1131655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𝑇𝑎𝑖𝑧𝑧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𝑇𝑎𝑖𝑧𝑧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1B66D5F5-3E77-49B0-8E23-0DB06B0BB5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710" y="5169118"/>
                  <a:ext cx="1131655" cy="282193"/>
                </a:xfrm>
                <a:prstGeom prst="rect">
                  <a:avLst/>
                </a:prstGeom>
                <a:blipFill>
                  <a:blip r:embed="rId7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Rettangolo 138">
                  <a:extLst>
                    <a:ext uri="{FF2B5EF4-FFF2-40B4-BE49-F238E27FC236}">
                      <a16:creationId xmlns:a16="http://schemas.microsoft.com/office/drawing/2014/main" id="{02A32A91-5E4B-403C-A5EA-6F3C979476DF}"/>
                    </a:ext>
                  </a:extLst>
                </p:cNvPr>
                <p:cNvSpPr/>
                <p:nvPr/>
              </p:nvSpPr>
              <p:spPr>
                <a:xfrm>
                  <a:off x="5843159" y="5011177"/>
                  <a:ext cx="1109856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𝐴𝑑𝑒𝑛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𝐴𝑑𝑒𝑛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39" name="Rettangolo 138">
                  <a:extLst>
                    <a:ext uri="{FF2B5EF4-FFF2-40B4-BE49-F238E27FC236}">
                      <a16:creationId xmlns:a16="http://schemas.microsoft.com/office/drawing/2014/main" id="{02A32A91-5E4B-403C-A5EA-6F3C97947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9" y="5011177"/>
                  <a:ext cx="1109856" cy="282193"/>
                </a:xfrm>
                <a:prstGeom prst="rect">
                  <a:avLst/>
                </a:prstGeom>
                <a:blipFill>
                  <a:blip r:embed="rId8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FEFD266A-3883-4BDE-857E-CBD52AEB0320}"/>
                    </a:ext>
                  </a:extLst>
                </p:cNvPr>
                <p:cNvSpPr/>
                <p:nvPr/>
              </p:nvSpPr>
              <p:spPr>
                <a:xfrm>
                  <a:off x="5728360" y="5310214"/>
                  <a:ext cx="1054070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𝐿𝑎h𝑗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𝐿𝑎h𝑗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FEFD266A-3883-4BDE-857E-CBD52AEB03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60" y="5310214"/>
                  <a:ext cx="1054070" cy="282193"/>
                </a:xfrm>
                <a:prstGeom prst="rect">
                  <a:avLst/>
                </a:prstGeom>
                <a:blipFill>
                  <a:blip r:embed="rId9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CasellaDiTesto 140">
              <a:extLst>
                <a:ext uri="{FF2B5EF4-FFF2-40B4-BE49-F238E27FC236}">
                  <a16:creationId xmlns:a16="http://schemas.microsoft.com/office/drawing/2014/main" id="{15B231FD-B259-48B0-8202-9C39093815A0}"/>
                </a:ext>
              </a:extLst>
            </p:cNvPr>
            <p:cNvSpPr txBox="1"/>
            <p:nvPr/>
          </p:nvSpPr>
          <p:spPr>
            <a:xfrm>
              <a:off x="5823371" y="5290082"/>
              <a:ext cx="103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/>
                <a:t>…</a:t>
              </a:r>
            </a:p>
          </p:txBody>
        </p:sp>
        <p:sp>
          <p:nvSpPr>
            <p:cNvPr id="13" name="Disco magnetico 12">
              <a:extLst>
                <a:ext uri="{FF2B5EF4-FFF2-40B4-BE49-F238E27FC236}">
                  <a16:creationId xmlns:a16="http://schemas.microsoft.com/office/drawing/2014/main" id="{0521C0A2-7450-428F-893A-088421191272}"/>
                </a:ext>
              </a:extLst>
            </p:cNvPr>
            <p:cNvSpPr/>
            <p:nvPr/>
          </p:nvSpPr>
          <p:spPr>
            <a:xfrm>
              <a:off x="5226859" y="4438000"/>
              <a:ext cx="1637459" cy="1338212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89063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16ECD3-B26E-4B80-90CE-25586EEBD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r="30237"/>
          <a:stretch/>
        </p:blipFill>
        <p:spPr>
          <a:xfrm>
            <a:off x="5815173" y="0"/>
            <a:ext cx="6376827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CEA9A-E6E5-4E09-904B-B2A1F5FBE7E4}"/>
              </a:ext>
            </a:extLst>
          </p:cNvPr>
          <p:cNvSpPr txBox="1"/>
          <p:nvPr/>
        </p:nvSpPr>
        <p:spPr>
          <a:xfrm>
            <a:off x="319034" y="2151727"/>
            <a:ext cx="7943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DATA </a:t>
            </a:r>
          </a:p>
          <a:p>
            <a:r>
              <a:rPr lang="it-IT" sz="8000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3990330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/>
              <p:nvPr/>
            </p:nvSpPr>
            <p:spPr>
              <a:xfrm>
                <a:off x="933449" y="485775"/>
                <a:ext cx="10372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Define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𝐴𝑏𝑦𝑎𝑛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𝐴𝑑𝑒𝑛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𝑇𝑎𝑖𝑧𝑧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as</a:t>
                </a:r>
                <a:r>
                  <a:rPr lang="it-IT" dirty="0"/>
                  <a:t> the ensemble of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provinces</a:t>
                </a:r>
                <a:r>
                  <a:rPr lang="it-IT" dirty="0"/>
                  <a:t> of Yemen: </a:t>
                </a:r>
                <a:r>
                  <a:rPr lang="it-IT" dirty="0" err="1"/>
                  <a:t>each</a:t>
                </a:r>
                <a:r>
                  <a:rPr lang="it-IT" dirty="0"/>
                  <a:t> single province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 the </a:t>
                </a:r>
                <a:r>
                  <a:rPr lang="it-IT" dirty="0" err="1"/>
                  <a:t>associated</a:t>
                </a:r>
                <a:r>
                  <a:rPr lang="it-IT" dirty="0"/>
                  <a:t> time-</a:t>
                </a:r>
                <a:r>
                  <a:rPr lang="it-IT" dirty="0" err="1"/>
                  <a:t>series</a:t>
                </a:r>
                <a:r>
                  <a:rPr lang="it-IT" dirty="0"/>
                  <a:t> (</a:t>
                </a:r>
                <a:r>
                  <a:rPr lang="it-IT" dirty="0" err="1"/>
                  <a:t>endogenous</a:t>
                </a:r>
                <a:r>
                  <a:rPr lang="it-IT" dirty="0"/>
                  <a:t> and </a:t>
                </a:r>
                <a:r>
                  <a:rPr lang="it-IT" dirty="0" err="1"/>
                  <a:t>exogenous</a:t>
                </a:r>
                <a:r>
                  <a:rPr lang="it-IT" dirty="0"/>
                  <a:t> data sources). </a:t>
                </a:r>
                <a:r>
                  <a:rPr lang="it-IT" dirty="0" err="1"/>
                  <a:t>Assuming</a:t>
                </a:r>
                <a:r>
                  <a:rPr lang="it-IT" dirty="0"/>
                  <a:t> a </a:t>
                </a:r>
                <a:r>
                  <a:rPr lang="it-IT" i="1" dirty="0" err="1"/>
                  <a:t>direct</a:t>
                </a:r>
                <a:r>
                  <a:rPr lang="it-IT" dirty="0"/>
                  <a:t> forecast strategy: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" y="485775"/>
                <a:ext cx="10372726" cy="923330"/>
              </a:xfrm>
              <a:prstGeom prst="rect">
                <a:avLst/>
              </a:prstGeom>
              <a:blipFill>
                <a:blip r:embed="rId2"/>
                <a:stretch>
                  <a:fillRect l="-470" t="-3974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E2474B2D-4A10-40A6-9360-1D68B402CFC7}"/>
              </a:ext>
            </a:extLst>
          </p:cNvPr>
          <p:cNvGrpSpPr/>
          <p:nvPr/>
        </p:nvGrpSpPr>
        <p:grpSpPr>
          <a:xfrm>
            <a:off x="1190624" y="1565528"/>
            <a:ext cx="8333106" cy="1863472"/>
            <a:chOff x="666749" y="1565528"/>
            <a:chExt cx="8333106" cy="186347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874B2C-4447-4464-AC88-2FB17B2B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45" y="1565528"/>
              <a:ext cx="5807710" cy="1863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/>
                <p:nvPr/>
              </p:nvSpPr>
              <p:spPr>
                <a:xfrm>
                  <a:off x="666749" y="2108882"/>
                  <a:ext cx="36169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49" y="2108882"/>
                  <a:ext cx="36169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/>
              <p:nvPr/>
            </p:nvSpPr>
            <p:spPr>
              <a:xfrm>
                <a:off x="933449" y="3589446"/>
                <a:ext cx="10372726" cy="702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Each province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own</a:t>
                </a:r>
                <a:r>
                  <a:rPr lang="it-IT" dirty="0"/>
                  <a:t> set of training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dirty="0"/>
                  <a:t>.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dirty="0" err="1"/>
                  <a:t>these</a:t>
                </a:r>
                <a:r>
                  <a:rPr lang="it-IT" dirty="0"/>
                  <a:t> points are put </a:t>
                </a:r>
                <a:r>
                  <a:rPr lang="it-IT" dirty="0" err="1"/>
                  <a:t>together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a single </a:t>
                </a:r>
                <a:r>
                  <a:rPr lang="it-IT" i="1" dirty="0" err="1"/>
                  <a:t>pot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en-US" dirty="0"/>
                  <a:t>feed a single neural network </a:t>
                </a:r>
                <a:r>
                  <a:rPr lang="it-IT" dirty="0"/>
                  <a:t>: </a:t>
                </a:r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" y="3589446"/>
                <a:ext cx="10372726" cy="702180"/>
              </a:xfrm>
              <a:prstGeom prst="rect">
                <a:avLst/>
              </a:prstGeom>
              <a:blipFill>
                <a:blip r:embed="rId5"/>
                <a:stretch>
                  <a:fillRect l="-470" b="-130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FC4041F5-68B1-4231-A54C-910943BD7CA1}"/>
              </a:ext>
            </a:extLst>
          </p:cNvPr>
          <p:cNvGrpSpPr/>
          <p:nvPr/>
        </p:nvGrpSpPr>
        <p:grpSpPr>
          <a:xfrm>
            <a:off x="3306841" y="4540232"/>
            <a:ext cx="2735761" cy="1694702"/>
            <a:chOff x="741680" y="2775889"/>
            <a:chExt cx="2665832" cy="1651382"/>
          </a:xfrm>
        </p:grpSpPr>
        <p:sp>
          <p:nvSpPr>
            <p:cNvPr id="143" name="Ovale 142">
              <a:extLst>
                <a:ext uri="{FF2B5EF4-FFF2-40B4-BE49-F238E27FC236}">
                  <a16:creationId xmlns:a16="http://schemas.microsoft.com/office/drawing/2014/main" id="{785BB11D-84F5-4C16-965A-C5B8CF801366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4" name="Ovale 143">
              <a:extLst>
                <a:ext uri="{FF2B5EF4-FFF2-40B4-BE49-F238E27FC236}">
                  <a16:creationId xmlns:a16="http://schemas.microsoft.com/office/drawing/2014/main" id="{37A8D014-CF1A-433A-879B-5089F6FFF3F0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00C9A254-4E75-4297-94A9-A8D73DB8B3B7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6" name="Ovale 145">
              <a:extLst>
                <a:ext uri="{FF2B5EF4-FFF2-40B4-BE49-F238E27FC236}">
                  <a16:creationId xmlns:a16="http://schemas.microsoft.com/office/drawing/2014/main" id="{F9B47586-594A-471D-8FD4-A9D1003B4DDA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7" name="Ovale 146">
              <a:extLst>
                <a:ext uri="{FF2B5EF4-FFF2-40B4-BE49-F238E27FC236}">
                  <a16:creationId xmlns:a16="http://schemas.microsoft.com/office/drawing/2014/main" id="{30CA59A2-30EF-40A6-8874-390E00C35B13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8" name="Ovale 147">
              <a:extLst>
                <a:ext uri="{FF2B5EF4-FFF2-40B4-BE49-F238E27FC236}">
                  <a16:creationId xmlns:a16="http://schemas.microsoft.com/office/drawing/2014/main" id="{ED420B33-8486-4BEB-AA94-FE4DBACDE85E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9" name="Ovale 148">
              <a:extLst>
                <a:ext uri="{FF2B5EF4-FFF2-40B4-BE49-F238E27FC236}">
                  <a16:creationId xmlns:a16="http://schemas.microsoft.com/office/drawing/2014/main" id="{6774BFEC-CD95-44B1-98A7-D2BA7A831B75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0" name="Ovale 149">
              <a:extLst>
                <a:ext uri="{FF2B5EF4-FFF2-40B4-BE49-F238E27FC236}">
                  <a16:creationId xmlns:a16="http://schemas.microsoft.com/office/drawing/2014/main" id="{8AA29023-F647-4F14-8E40-D83BB3F4EBA4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51" name="Connettore diritto 150">
              <a:extLst>
                <a:ext uri="{FF2B5EF4-FFF2-40B4-BE49-F238E27FC236}">
                  <a16:creationId xmlns:a16="http://schemas.microsoft.com/office/drawing/2014/main" id="{606A1C1E-6380-47EE-B658-58093FA2A7FB}"/>
                </a:ext>
              </a:extLst>
            </p:cNvPr>
            <p:cNvCxnSpPr>
              <a:stCxn id="143" idx="6"/>
              <a:endCxn id="145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diritto 151">
              <a:extLst>
                <a:ext uri="{FF2B5EF4-FFF2-40B4-BE49-F238E27FC236}">
                  <a16:creationId xmlns:a16="http://schemas.microsoft.com/office/drawing/2014/main" id="{DC846566-BB17-4194-869F-5C214E604CB4}"/>
                </a:ext>
              </a:extLst>
            </p:cNvPr>
            <p:cNvCxnSpPr>
              <a:cxnSpLocks/>
              <a:stCxn id="144" idx="6"/>
              <a:endCxn id="145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diritto 152">
              <a:extLst>
                <a:ext uri="{FF2B5EF4-FFF2-40B4-BE49-F238E27FC236}">
                  <a16:creationId xmlns:a16="http://schemas.microsoft.com/office/drawing/2014/main" id="{55719A85-BF8F-45D9-A886-A6B547CBFCFD}"/>
                </a:ext>
              </a:extLst>
            </p:cNvPr>
            <p:cNvCxnSpPr>
              <a:cxnSpLocks/>
              <a:stCxn id="144" idx="6"/>
              <a:endCxn id="146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diritto 153">
              <a:extLst>
                <a:ext uri="{FF2B5EF4-FFF2-40B4-BE49-F238E27FC236}">
                  <a16:creationId xmlns:a16="http://schemas.microsoft.com/office/drawing/2014/main" id="{D0A40548-2BA5-4362-B60A-CF656D443BF9}"/>
                </a:ext>
              </a:extLst>
            </p:cNvPr>
            <p:cNvCxnSpPr>
              <a:cxnSpLocks/>
              <a:stCxn id="143" idx="6"/>
              <a:endCxn id="146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diritto 154">
              <a:extLst>
                <a:ext uri="{FF2B5EF4-FFF2-40B4-BE49-F238E27FC236}">
                  <a16:creationId xmlns:a16="http://schemas.microsoft.com/office/drawing/2014/main" id="{656C5BB2-9B4A-41C6-877D-A8F4D2DDAFE1}"/>
                </a:ext>
              </a:extLst>
            </p:cNvPr>
            <p:cNvCxnSpPr>
              <a:cxnSpLocks/>
              <a:stCxn id="143" idx="6"/>
              <a:endCxn id="147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diritto 155">
              <a:extLst>
                <a:ext uri="{FF2B5EF4-FFF2-40B4-BE49-F238E27FC236}">
                  <a16:creationId xmlns:a16="http://schemas.microsoft.com/office/drawing/2014/main" id="{4468E2DC-EF4B-4E4A-8B1A-E24216CA0778}"/>
                </a:ext>
              </a:extLst>
            </p:cNvPr>
            <p:cNvCxnSpPr>
              <a:cxnSpLocks/>
              <a:stCxn id="144" idx="6"/>
              <a:endCxn id="147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diritto 156">
              <a:extLst>
                <a:ext uri="{FF2B5EF4-FFF2-40B4-BE49-F238E27FC236}">
                  <a16:creationId xmlns:a16="http://schemas.microsoft.com/office/drawing/2014/main" id="{262619EF-A3C1-43D0-95A3-D13CA6FF3419}"/>
                </a:ext>
              </a:extLst>
            </p:cNvPr>
            <p:cNvCxnSpPr>
              <a:cxnSpLocks/>
              <a:stCxn id="144" idx="6"/>
              <a:endCxn id="148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diritto 157">
              <a:extLst>
                <a:ext uri="{FF2B5EF4-FFF2-40B4-BE49-F238E27FC236}">
                  <a16:creationId xmlns:a16="http://schemas.microsoft.com/office/drawing/2014/main" id="{1D6A87E1-C025-40B2-9DB3-DF94395AE7A9}"/>
                </a:ext>
              </a:extLst>
            </p:cNvPr>
            <p:cNvCxnSpPr>
              <a:cxnSpLocks/>
              <a:stCxn id="143" idx="6"/>
              <a:endCxn id="148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9F5B030B-E36B-4076-BC41-1F53677C844B}"/>
                </a:ext>
              </a:extLst>
            </p:cNvPr>
            <p:cNvCxnSpPr>
              <a:cxnSpLocks/>
              <a:stCxn id="145" idx="6"/>
              <a:endCxn id="149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4E61DF0A-D722-4C80-99FA-490CFAD917AA}"/>
                </a:ext>
              </a:extLst>
            </p:cNvPr>
            <p:cNvCxnSpPr>
              <a:cxnSpLocks/>
              <a:stCxn id="146" idx="6"/>
              <a:endCxn id="149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39EEDB4E-6D7A-49B9-BB10-2EEDA3656169}"/>
                </a:ext>
              </a:extLst>
            </p:cNvPr>
            <p:cNvCxnSpPr>
              <a:cxnSpLocks/>
              <a:stCxn id="147" idx="6"/>
              <a:endCxn id="150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diritto 161">
              <a:extLst>
                <a:ext uri="{FF2B5EF4-FFF2-40B4-BE49-F238E27FC236}">
                  <a16:creationId xmlns:a16="http://schemas.microsoft.com/office/drawing/2014/main" id="{BC8BD85F-4220-48F6-914D-F6A0FB5F7F46}"/>
                </a:ext>
              </a:extLst>
            </p:cNvPr>
            <p:cNvCxnSpPr>
              <a:cxnSpLocks/>
              <a:stCxn id="148" idx="6"/>
              <a:endCxn id="150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>
              <a:extLst>
                <a:ext uri="{FF2B5EF4-FFF2-40B4-BE49-F238E27FC236}">
                  <a16:creationId xmlns:a16="http://schemas.microsoft.com/office/drawing/2014/main" id="{27AF90F6-FCB1-4DE8-AFCA-C7E11C27633F}"/>
                </a:ext>
              </a:extLst>
            </p:cNvPr>
            <p:cNvCxnSpPr>
              <a:cxnSpLocks/>
              <a:endCxn id="150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7E60FDF8-44C5-4A76-9EAC-0D7544DDEDB0}"/>
                </a:ext>
              </a:extLst>
            </p:cNvPr>
            <p:cNvCxnSpPr>
              <a:cxnSpLocks/>
              <a:stCxn id="146" idx="6"/>
              <a:endCxn id="150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629AB6C4-01A6-49D4-B811-EC70FCA699AA}"/>
                </a:ext>
              </a:extLst>
            </p:cNvPr>
            <p:cNvCxnSpPr>
              <a:cxnSpLocks/>
              <a:stCxn id="147" idx="6"/>
              <a:endCxn id="149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2C493800-9A66-4B73-BC98-8609DCDFE3BF}"/>
                </a:ext>
              </a:extLst>
            </p:cNvPr>
            <p:cNvCxnSpPr>
              <a:cxnSpLocks/>
              <a:stCxn id="148" idx="6"/>
              <a:endCxn id="149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CasellaDiTesto 166">
              <a:extLst>
                <a:ext uri="{FF2B5EF4-FFF2-40B4-BE49-F238E27FC236}">
                  <a16:creationId xmlns:a16="http://schemas.microsoft.com/office/drawing/2014/main" id="{2DAF9AF2-B8B7-412A-9EDC-9DD395CF2D2D}"/>
                </a:ext>
              </a:extLst>
            </p:cNvPr>
            <p:cNvSpPr txBox="1"/>
            <p:nvPr/>
          </p:nvSpPr>
          <p:spPr>
            <a:xfrm>
              <a:off x="1089615" y="2775889"/>
              <a:ext cx="2317897" cy="359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NN</a:t>
              </a:r>
              <a:endParaRPr lang="it-IT" b="1" baseline="30000" dirty="0"/>
            </a:p>
          </p:txBody>
        </p:sp>
      </p:grpSp>
      <p:sp>
        <p:nvSpPr>
          <p:cNvPr id="168" name="Freccia a destra 167">
            <a:extLst>
              <a:ext uri="{FF2B5EF4-FFF2-40B4-BE49-F238E27FC236}">
                <a16:creationId xmlns:a16="http://schemas.microsoft.com/office/drawing/2014/main" id="{2C5644FE-1DA8-47BB-9AFA-3B445538EB3F}"/>
              </a:ext>
            </a:extLst>
          </p:cNvPr>
          <p:cNvSpPr/>
          <p:nvPr/>
        </p:nvSpPr>
        <p:spPr>
          <a:xfrm>
            <a:off x="4698949" y="5396918"/>
            <a:ext cx="269479" cy="35008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>
            <a:extLst>
              <a:ext uri="{FF2B5EF4-FFF2-40B4-BE49-F238E27FC236}">
                <a16:creationId xmlns:a16="http://schemas.microsoft.com/office/drawing/2014/main" id="{0CEC2078-7DC0-4C01-9F84-1848A2B1CFC2}"/>
              </a:ext>
            </a:extLst>
          </p:cNvPr>
          <p:cNvGrpSpPr/>
          <p:nvPr/>
        </p:nvGrpSpPr>
        <p:grpSpPr>
          <a:xfrm>
            <a:off x="7595136" y="4569879"/>
            <a:ext cx="1562552" cy="1642329"/>
            <a:chOff x="531619" y="2781193"/>
            <a:chExt cx="1566119" cy="1646078"/>
          </a:xfrm>
        </p:grpSpPr>
        <p:sp>
          <p:nvSpPr>
            <p:cNvPr id="170" name="Ovale 169">
              <a:extLst>
                <a:ext uri="{FF2B5EF4-FFF2-40B4-BE49-F238E27FC236}">
                  <a16:creationId xmlns:a16="http://schemas.microsoft.com/office/drawing/2014/main" id="{9819A999-7F37-461E-91AF-7ACD76DB8CA0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71" name="Ovale 170">
              <a:extLst>
                <a:ext uri="{FF2B5EF4-FFF2-40B4-BE49-F238E27FC236}">
                  <a16:creationId xmlns:a16="http://schemas.microsoft.com/office/drawing/2014/main" id="{03E6A44A-5278-4891-8F1C-C0BA4BBE88DF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2" name="Ovale 171">
              <a:extLst>
                <a:ext uri="{FF2B5EF4-FFF2-40B4-BE49-F238E27FC236}">
                  <a16:creationId xmlns:a16="http://schemas.microsoft.com/office/drawing/2014/main" id="{7EDE8109-3BB6-498B-B5F1-094BE379727F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3" name="Ovale 172">
              <a:extLst>
                <a:ext uri="{FF2B5EF4-FFF2-40B4-BE49-F238E27FC236}">
                  <a16:creationId xmlns:a16="http://schemas.microsoft.com/office/drawing/2014/main" id="{52AB05BD-5105-438E-B1CB-B7C2841E1538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4" name="Ovale 173">
              <a:extLst>
                <a:ext uri="{FF2B5EF4-FFF2-40B4-BE49-F238E27FC236}">
                  <a16:creationId xmlns:a16="http://schemas.microsoft.com/office/drawing/2014/main" id="{DAAF2D50-A4F5-47B4-B989-F647A89BD11E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5" name="Ovale 174">
              <a:extLst>
                <a:ext uri="{FF2B5EF4-FFF2-40B4-BE49-F238E27FC236}">
                  <a16:creationId xmlns:a16="http://schemas.microsoft.com/office/drawing/2014/main" id="{D6612EE1-81A5-4393-9EBC-CB74DB5C1EC3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6" name="Ovale 175">
              <a:extLst>
                <a:ext uri="{FF2B5EF4-FFF2-40B4-BE49-F238E27FC236}">
                  <a16:creationId xmlns:a16="http://schemas.microsoft.com/office/drawing/2014/main" id="{84F29CCD-FF28-4FBC-8110-EB5B5180660D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7" name="Ovale 176">
              <a:extLst>
                <a:ext uri="{FF2B5EF4-FFF2-40B4-BE49-F238E27FC236}">
                  <a16:creationId xmlns:a16="http://schemas.microsoft.com/office/drawing/2014/main" id="{AA77D8FB-404A-4F59-AE8D-957B344671E6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17F55404-597B-432A-ADAD-C949E73E7212}"/>
                </a:ext>
              </a:extLst>
            </p:cNvPr>
            <p:cNvCxnSpPr>
              <a:stCxn id="170" idx="6"/>
              <a:endCxn id="172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diritto 178">
              <a:extLst>
                <a:ext uri="{FF2B5EF4-FFF2-40B4-BE49-F238E27FC236}">
                  <a16:creationId xmlns:a16="http://schemas.microsoft.com/office/drawing/2014/main" id="{A84DD14C-B521-48E7-8B38-A89E62B7132C}"/>
                </a:ext>
              </a:extLst>
            </p:cNvPr>
            <p:cNvCxnSpPr>
              <a:cxnSpLocks/>
              <a:stCxn id="171" idx="6"/>
              <a:endCxn id="172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diritto 179">
              <a:extLst>
                <a:ext uri="{FF2B5EF4-FFF2-40B4-BE49-F238E27FC236}">
                  <a16:creationId xmlns:a16="http://schemas.microsoft.com/office/drawing/2014/main" id="{F801F955-3607-4F3E-AA0F-CB6928A53537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5EA3701A-FC02-4C47-9E31-B3C665D61A05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0B87B9D2-1DD1-4C7F-8062-6934FEB1D3B1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34C47B01-36FD-422A-8601-390C77DAD63D}"/>
                </a:ext>
              </a:extLst>
            </p:cNvPr>
            <p:cNvCxnSpPr>
              <a:cxnSpLocks/>
              <a:stCxn id="171" idx="6"/>
              <a:endCxn id="174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9E5484E4-450E-4E97-B314-723B74125A1D}"/>
                </a:ext>
              </a:extLst>
            </p:cNvPr>
            <p:cNvCxnSpPr>
              <a:cxnSpLocks/>
              <a:stCxn id="171" idx="6"/>
              <a:endCxn id="175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F7A8D60A-2C62-4333-94C3-CBCD835E5835}"/>
                </a:ext>
              </a:extLst>
            </p:cNvPr>
            <p:cNvCxnSpPr>
              <a:cxnSpLocks/>
              <a:stCxn id="170" idx="6"/>
              <a:endCxn id="175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diritto 185">
              <a:extLst>
                <a:ext uri="{FF2B5EF4-FFF2-40B4-BE49-F238E27FC236}">
                  <a16:creationId xmlns:a16="http://schemas.microsoft.com/office/drawing/2014/main" id="{163D9A2A-FE62-4879-9E34-F70D146E46E8}"/>
                </a:ext>
              </a:extLst>
            </p:cNvPr>
            <p:cNvCxnSpPr>
              <a:cxnSpLocks/>
              <a:stCxn id="172" idx="6"/>
              <a:endCxn id="176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diritto 186">
              <a:extLst>
                <a:ext uri="{FF2B5EF4-FFF2-40B4-BE49-F238E27FC236}">
                  <a16:creationId xmlns:a16="http://schemas.microsoft.com/office/drawing/2014/main" id="{80E86FB4-BC64-4D6E-A443-DA8212A0668F}"/>
                </a:ext>
              </a:extLst>
            </p:cNvPr>
            <p:cNvCxnSpPr>
              <a:cxnSpLocks/>
              <a:stCxn id="173" idx="6"/>
              <a:endCxn id="176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diritto 187">
              <a:extLst>
                <a:ext uri="{FF2B5EF4-FFF2-40B4-BE49-F238E27FC236}">
                  <a16:creationId xmlns:a16="http://schemas.microsoft.com/office/drawing/2014/main" id="{229FF442-33ED-449E-9F55-7EC872641B6D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diritto 188">
              <a:extLst>
                <a:ext uri="{FF2B5EF4-FFF2-40B4-BE49-F238E27FC236}">
                  <a16:creationId xmlns:a16="http://schemas.microsoft.com/office/drawing/2014/main" id="{2ED0ADC0-63B4-4202-A064-FD6192A1CACA}"/>
                </a:ext>
              </a:extLst>
            </p:cNvPr>
            <p:cNvCxnSpPr>
              <a:cxnSpLocks/>
              <a:stCxn id="175" idx="6"/>
              <a:endCxn id="177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diritto 189">
              <a:extLst>
                <a:ext uri="{FF2B5EF4-FFF2-40B4-BE49-F238E27FC236}">
                  <a16:creationId xmlns:a16="http://schemas.microsoft.com/office/drawing/2014/main" id="{F8E8C583-9567-4EF8-A3A8-751C34E792F0}"/>
                </a:ext>
              </a:extLst>
            </p:cNvPr>
            <p:cNvCxnSpPr>
              <a:cxnSpLocks/>
              <a:endCxn id="177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684BAC74-7FF9-4D33-A262-3D806E5021F6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A96B2B4D-034C-46FA-8A09-6772B749764F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DC8A3377-4580-420A-A8C9-D16B9D2D60D2}"/>
                </a:ext>
              </a:extLst>
            </p:cNvPr>
            <p:cNvCxnSpPr>
              <a:cxnSpLocks/>
              <a:stCxn id="175" idx="6"/>
              <a:endCxn id="176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asellaDiTesto 193">
              <a:extLst>
                <a:ext uri="{FF2B5EF4-FFF2-40B4-BE49-F238E27FC236}">
                  <a16:creationId xmlns:a16="http://schemas.microsoft.com/office/drawing/2014/main" id="{A8809CF0-EA33-4CDA-8294-846D9F7CA671}"/>
                </a:ext>
              </a:extLst>
            </p:cNvPr>
            <p:cNvSpPr txBox="1"/>
            <p:nvPr/>
          </p:nvSpPr>
          <p:spPr>
            <a:xfrm>
              <a:off x="531619" y="2781193"/>
              <a:ext cx="1566119" cy="647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Trained</a:t>
              </a:r>
              <a:r>
                <a:rPr lang="it-IT" b="1" dirty="0"/>
                <a:t> NN</a:t>
              </a:r>
              <a:endParaRPr lang="it-IT" b="1" baseline="30000" dirty="0"/>
            </a:p>
            <a:p>
              <a:pPr algn="ctr"/>
              <a:endParaRPr lang="it-IT" b="1" dirty="0"/>
            </a:p>
          </p:txBody>
        </p:sp>
      </p:grpSp>
      <p:sp>
        <p:nvSpPr>
          <p:cNvPr id="195" name="Freccia a destra 194">
            <a:extLst>
              <a:ext uri="{FF2B5EF4-FFF2-40B4-BE49-F238E27FC236}">
                <a16:creationId xmlns:a16="http://schemas.microsoft.com/office/drawing/2014/main" id="{69DE1B17-63EA-452A-8730-D407D175B1BC}"/>
              </a:ext>
            </a:extLst>
          </p:cNvPr>
          <p:cNvSpPr/>
          <p:nvPr/>
        </p:nvSpPr>
        <p:spPr>
          <a:xfrm>
            <a:off x="7229607" y="5396918"/>
            <a:ext cx="269479" cy="35008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03C88DB0-F653-4163-BEEF-B5E18D04FD88}"/>
              </a:ext>
            </a:extLst>
          </p:cNvPr>
          <p:cNvGrpSpPr/>
          <p:nvPr/>
        </p:nvGrpSpPr>
        <p:grpSpPr>
          <a:xfrm>
            <a:off x="5173347" y="4909564"/>
            <a:ext cx="1845305" cy="1375302"/>
            <a:chOff x="5107710" y="4438000"/>
            <a:chExt cx="1845305" cy="13753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7" name="Rettangolo 196">
                  <a:extLst>
                    <a:ext uri="{FF2B5EF4-FFF2-40B4-BE49-F238E27FC236}">
                      <a16:creationId xmlns:a16="http://schemas.microsoft.com/office/drawing/2014/main" id="{F34DD2E0-BB50-4C15-BD2F-CEB3187A7EC8}"/>
                    </a:ext>
                  </a:extLst>
                </p:cNvPr>
                <p:cNvSpPr/>
                <p:nvPr/>
              </p:nvSpPr>
              <p:spPr>
                <a:xfrm>
                  <a:off x="5199515" y="4824913"/>
                  <a:ext cx="1247713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𝐴𝑏𝑦𝑎𝑛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𝐴𝑏𝑦𝑎𝑛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97" name="Rettangolo 196">
                  <a:extLst>
                    <a:ext uri="{FF2B5EF4-FFF2-40B4-BE49-F238E27FC236}">
                      <a16:creationId xmlns:a16="http://schemas.microsoft.com/office/drawing/2014/main" id="{F34DD2E0-BB50-4C15-BD2F-CEB3187A7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515" y="4824913"/>
                  <a:ext cx="1247713" cy="282193"/>
                </a:xfrm>
                <a:prstGeom prst="rect">
                  <a:avLst/>
                </a:prstGeom>
                <a:blipFill>
                  <a:blip r:embed="rId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Rettangolo 197">
                  <a:extLst>
                    <a:ext uri="{FF2B5EF4-FFF2-40B4-BE49-F238E27FC236}">
                      <a16:creationId xmlns:a16="http://schemas.microsoft.com/office/drawing/2014/main" id="{B5EB97C3-3CC5-477D-AD20-162D95350F20}"/>
                    </a:ext>
                  </a:extLst>
                </p:cNvPr>
                <p:cNvSpPr/>
                <p:nvPr/>
              </p:nvSpPr>
              <p:spPr>
                <a:xfrm>
                  <a:off x="5107710" y="5169118"/>
                  <a:ext cx="1131655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𝑇𝑎𝑖𝑧𝑧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𝑇𝑎𝑖𝑧𝑧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98" name="Rettangolo 197">
                  <a:extLst>
                    <a:ext uri="{FF2B5EF4-FFF2-40B4-BE49-F238E27FC236}">
                      <a16:creationId xmlns:a16="http://schemas.microsoft.com/office/drawing/2014/main" id="{B5EB97C3-3CC5-477D-AD20-162D95350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7710" y="5169118"/>
                  <a:ext cx="1131655" cy="282193"/>
                </a:xfrm>
                <a:prstGeom prst="rect">
                  <a:avLst/>
                </a:prstGeom>
                <a:blipFill>
                  <a:blip r:embed="rId7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9" name="Rettangolo 198">
                  <a:extLst>
                    <a:ext uri="{FF2B5EF4-FFF2-40B4-BE49-F238E27FC236}">
                      <a16:creationId xmlns:a16="http://schemas.microsoft.com/office/drawing/2014/main" id="{FD54D487-B250-4C10-9A55-B8EF700F88CA}"/>
                    </a:ext>
                  </a:extLst>
                </p:cNvPr>
                <p:cNvSpPr/>
                <p:nvPr/>
              </p:nvSpPr>
              <p:spPr>
                <a:xfrm>
                  <a:off x="5843159" y="5011177"/>
                  <a:ext cx="1109856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𝐴𝑑𝑒𝑛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𝐴𝑑𝑒𝑛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199" name="Rettangolo 198">
                  <a:extLst>
                    <a:ext uri="{FF2B5EF4-FFF2-40B4-BE49-F238E27FC236}">
                      <a16:creationId xmlns:a16="http://schemas.microsoft.com/office/drawing/2014/main" id="{FD54D487-B250-4C10-9A55-B8EF700F88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159" y="5011177"/>
                  <a:ext cx="1109856" cy="282193"/>
                </a:xfrm>
                <a:prstGeom prst="rect">
                  <a:avLst/>
                </a:prstGeom>
                <a:blipFill>
                  <a:blip r:embed="rId8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0" name="Rettangolo 199">
                  <a:extLst>
                    <a:ext uri="{FF2B5EF4-FFF2-40B4-BE49-F238E27FC236}">
                      <a16:creationId xmlns:a16="http://schemas.microsoft.com/office/drawing/2014/main" id="{48B7FDB9-AFA4-4EC3-A66D-1B6AEF8E3AA8}"/>
                    </a:ext>
                  </a:extLst>
                </p:cNvPr>
                <p:cNvSpPr/>
                <p:nvPr/>
              </p:nvSpPr>
              <p:spPr>
                <a:xfrm>
                  <a:off x="5728360" y="5310214"/>
                  <a:ext cx="1054070" cy="2821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𝐿𝑎h𝑗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1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p>
                            <m:r>
                              <a:rPr lang="it-IT" sz="1100" b="0" i="1" smtClean="0">
                                <a:latin typeface="Cambria Math" panose="02040503050406030204" pitchFamily="18" charset="0"/>
                              </a:rPr>
                              <m:t>𝐿𝑎h𝑗</m:t>
                            </m:r>
                          </m:sup>
                        </m:sSup>
                        <m:r>
                          <a:rPr lang="it-IT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it-IT" sz="1100" dirty="0"/>
                </a:p>
              </p:txBody>
            </p:sp>
          </mc:Choice>
          <mc:Fallback>
            <p:sp>
              <p:nvSpPr>
                <p:cNvPr id="200" name="Rettangolo 199">
                  <a:extLst>
                    <a:ext uri="{FF2B5EF4-FFF2-40B4-BE49-F238E27FC236}">
                      <a16:creationId xmlns:a16="http://schemas.microsoft.com/office/drawing/2014/main" id="{48B7FDB9-AFA4-4EC3-A66D-1B6AEF8E3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8360" y="5310214"/>
                  <a:ext cx="1054070" cy="282193"/>
                </a:xfrm>
                <a:prstGeom prst="rect">
                  <a:avLst/>
                </a:prstGeom>
                <a:blipFill>
                  <a:blip r:embed="rId9"/>
                  <a:stretch>
                    <a:fillRect b="-425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1" name="CasellaDiTesto 200">
              <a:extLst>
                <a:ext uri="{FF2B5EF4-FFF2-40B4-BE49-F238E27FC236}">
                  <a16:creationId xmlns:a16="http://schemas.microsoft.com/office/drawing/2014/main" id="{1E2A44C1-1F70-4DA8-BB22-09F691C0553F}"/>
                </a:ext>
              </a:extLst>
            </p:cNvPr>
            <p:cNvSpPr txBox="1"/>
            <p:nvPr/>
          </p:nvSpPr>
          <p:spPr>
            <a:xfrm>
              <a:off x="5823371" y="5290082"/>
              <a:ext cx="1038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/>
                <a:t>…</a:t>
              </a:r>
            </a:p>
          </p:txBody>
        </p:sp>
        <p:sp>
          <p:nvSpPr>
            <p:cNvPr id="202" name="Disco magnetico 201">
              <a:extLst>
                <a:ext uri="{FF2B5EF4-FFF2-40B4-BE49-F238E27FC236}">
                  <a16:creationId xmlns:a16="http://schemas.microsoft.com/office/drawing/2014/main" id="{D6B93C24-4372-46C4-8CEE-3186012021C7}"/>
                </a:ext>
              </a:extLst>
            </p:cNvPr>
            <p:cNvSpPr/>
            <p:nvPr/>
          </p:nvSpPr>
          <p:spPr>
            <a:xfrm>
              <a:off x="5226859" y="4438000"/>
              <a:ext cx="1637459" cy="1338212"/>
            </a:xfrm>
            <a:prstGeom prst="flowChartMagneticDisk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91841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/>
              <p:nvPr/>
            </p:nvSpPr>
            <p:spPr>
              <a:xfrm>
                <a:off x="933449" y="485775"/>
                <a:ext cx="103727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Define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𝐴𝑏𝑦𝑎𝑛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𝐴𝑑𝑒𝑛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𝑇𝑎𝑖𝑧𝑧</m:t>
                        </m:r>
                      </m:e>
                    </m:d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as</a:t>
                </a:r>
                <a:r>
                  <a:rPr lang="it-IT" dirty="0"/>
                  <a:t> the ensemble of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provinces</a:t>
                </a:r>
                <a:r>
                  <a:rPr lang="it-IT" dirty="0"/>
                  <a:t> of Yemen: </a:t>
                </a:r>
                <a:r>
                  <a:rPr lang="it-IT" dirty="0" err="1"/>
                  <a:t>each</a:t>
                </a:r>
                <a:r>
                  <a:rPr lang="it-IT" dirty="0"/>
                  <a:t> single province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described</a:t>
                </a:r>
                <a:r>
                  <a:rPr lang="it-IT" dirty="0"/>
                  <a:t> by the </a:t>
                </a:r>
                <a:r>
                  <a:rPr lang="it-IT" dirty="0" err="1"/>
                  <a:t>associated</a:t>
                </a:r>
                <a:r>
                  <a:rPr lang="it-IT" dirty="0"/>
                  <a:t> time-</a:t>
                </a:r>
                <a:r>
                  <a:rPr lang="it-IT" dirty="0" err="1"/>
                  <a:t>series</a:t>
                </a:r>
                <a:r>
                  <a:rPr lang="it-IT" dirty="0"/>
                  <a:t> (</a:t>
                </a:r>
                <a:r>
                  <a:rPr lang="it-IT" dirty="0" err="1"/>
                  <a:t>endogenous</a:t>
                </a:r>
                <a:r>
                  <a:rPr lang="it-IT" dirty="0"/>
                  <a:t> and </a:t>
                </a:r>
                <a:r>
                  <a:rPr lang="it-IT" dirty="0" err="1"/>
                  <a:t>exogenous</a:t>
                </a:r>
                <a:r>
                  <a:rPr lang="it-IT" dirty="0"/>
                  <a:t> data sources). </a:t>
                </a:r>
                <a:r>
                  <a:rPr lang="it-IT" dirty="0" err="1"/>
                  <a:t>Assuming</a:t>
                </a:r>
                <a:r>
                  <a:rPr lang="it-IT" dirty="0"/>
                  <a:t> a </a:t>
                </a:r>
                <a:r>
                  <a:rPr lang="it-IT" i="1" dirty="0" err="1"/>
                  <a:t>direct</a:t>
                </a:r>
                <a:r>
                  <a:rPr lang="it-IT" dirty="0"/>
                  <a:t> forecast strategy: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04FE77CF-A8F4-4228-9335-CDE3AC7CF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" y="485775"/>
                <a:ext cx="10372726" cy="923330"/>
              </a:xfrm>
              <a:prstGeom prst="rect">
                <a:avLst/>
              </a:prstGeom>
              <a:blipFill>
                <a:blip r:embed="rId2"/>
                <a:stretch>
                  <a:fillRect l="-470" t="-3974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E2474B2D-4A10-40A6-9360-1D68B402CFC7}"/>
              </a:ext>
            </a:extLst>
          </p:cNvPr>
          <p:cNvGrpSpPr/>
          <p:nvPr/>
        </p:nvGrpSpPr>
        <p:grpSpPr>
          <a:xfrm>
            <a:off x="1190624" y="1565528"/>
            <a:ext cx="8333106" cy="1863472"/>
            <a:chOff x="666749" y="1565528"/>
            <a:chExt cx="8333106" cy="186347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8874B2C-4447-4464-AC88-2FB17B2B4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145" y="1565528"/>
              <a:ext cx="5807710" cy="186347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/>
                <p:nvPr/>
              </p:nvSpPr>
              <p:spPr>
                <a:xfrm>
                  <a:off x="666749" y="2108882"/>
                  <a:ext cx="36169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∀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A8D9DA93-3D79-4D69-85A8-C5FB523F51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749" y="2108882"/>
                  <a:ext cx="36169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/>
              <p:nvPr/>
            </p:nvSpPr>
            <p:spPr>
              <a:xfrm>
                <a:off x="933449" y="3589446"/>
                <a:ext cx="103727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Each province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get</a:t>
                </a:r>
                <a:r>
                  <a:rPr lang="it-IT" dirty="0"/>
                  <a:t>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own</a:t>
                </a:r>
                <a:r>
                  <a:rPr lang="it-IT" dirty="0"/>
                  <a:t> set of training points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en-US" dirty="0"/>
                  <a:t>independently of each other feed their own neural network:</a:t>
                </a:r>
                <a:endParaRPr lang="it-IT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FDC94F2-2097-4350-9253-6BA0A8092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49" y="3589446"/>
                <a:ext cx="10372726" cy="679930"/>
              </a:xfrm>
              <a:prstGeom prst="rect">
                <a:avLst/>
              </a:prstGeom>
              <a:blipFill>
                <a:blip r:embed="rId5"/>
                <a:stretch>
                  <a:fillRect l="-470" r="-294" b="-144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06AD8953-89B9-49BB-9346-2E86412E3EA0}"/>
              </a:ext>
            </a:extLst>
          </p:cNvPr>
          <p:cNvGrpSpPr/>
          <p:nvPr/>
        </p:nvGrpSpPr>
        <p:grpSpPr>
          <a:xfrm>
            <a:off x="980711" y="4760387"/>
            <a:ext cx="1542082" cy="1194410"/>
            <a:chOff x="741680" y="2589082"/>
            <a:chExt cx="2373256" cy="1838189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D370A7D5-DD7E-4A08-B7DB-5863F521CC9E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855F3AC7-B0E4-40E6-8190-67950329D3D9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FE24FADE-DD11-400F-9DCD-463F92A56085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E52E7622-8086-45F4-A28C-EBDB64952F48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356D950F-B589-4504-9212-0F97B7B230FC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7773F22C-9B04-4579-93FD-14743FC207C2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54343E7A-A501-48AE-8A95-C5AB8B4683E3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Ovale 30">
              <a:extLst>
                <a:ext uri="{FF2B5EF4-FFF2-40B4-BE49-F238E27FC236}">
                  <a16:creationId xmlns:a16="http://schemas.microsoft.com/office/drawing/2014/main" id="{2FF13A14-A242-407C-A3DC-503D734131A9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DE8A1AAE-B83B-4509-8537-5DC294B71818}"/>
                </a:ext>
              </a:extLst>
            </p:cNvPr>
            <p:cNvCxnSpPr>
              <a:stCxn id="24" idx="6"/>
              <a:endCxn id="26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54D8B6A6-E4D1-435C-A51D-2D85BE3DA8ED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8E7CFFDC-2475-488D-9A2E-C6A6CFD5BD2F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38FADE87-1A8A-4C22-AAD3-E4973AD92BBC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2761A32A-7681-4059-AA10-965B6CA75AD2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B3023A58-0958-4813-B9FB-8A6B416CA59B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7F7D58E6-F66C-4333-853B-585DDE69C58E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CB51FF41-CA65-4EEA-B5B4-6F7E664D18EF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CAE11009-2777-4B14-8A27-93AE3B758D2F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6C69653A-4B25-45DD-938C-C3C7DF78F041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83075E6E-74F2-4B5F-91FF-7CDAE769343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E2ED3487-C618-467A-BDFB-F924488485F6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ECB82262-F2AA-4B6C-8EE9-BBF90261A210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FF0814FD-FBCD-45A1-A956-624D008FF744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D7C257B5-8698-4687-9BD7-4584F6FEA894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320BB8D9-642A-4644-ABA1-72B534E31D12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816F7C31-DDDD-4D68-995C-4EE988364358}"/>
                </a:ext>
              </a:extLst>
            </p:cNvPr>
            <p:cNvSpPr txBox="1"/>
            <p:nvPr/>
          </p:nvSpPr>
          <p:spPr>
            <a:xfrm>
              <a:off x="797039" y="2589082"/>
              <a:ext cx="2317897" cy="473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/>
                <a:t>NN</a:t>
              </a:r>
              <a:r>
                <a:rPr lang="it-IT" sz="1400" b="1" baseline="30000" dirty="0"/>
                <a:t>Abyan</a:t>
              </a:r>
            </a:p>
          </p:txBody>
        </p:sp>
      </p:grpSp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C5F466ED-DBB4-4D2A-814A-2B40F72FE7CB}"/>
              </a:ext>
            </a:extLst>
          </p:cNvPr>
          <p:cNvSpPr/>
          <p:nvPr/>
        </p:nvSpPr>
        <p:spPr>
          <a:xfrm>
            <a:off x="1871942" y="5416650"/>
            <a:ext cx="201679" cy="26200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D76112E1-57C7-4DB0-98A7-7441DEA9524E}"/>
                  </a:ext>
                </a:extLst>
              </p:cNvPr>
              <p:cNvSpPr/>
              <p:nvPr/>
            </p:nvSpPr>
            <p:spPr>
              <a:xfrm>
                <a:off x="2064096" y="5339726"/>
                <a:ext cx="1725857" cy="368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𝐴𝑏𝑦𝑎𝑛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𝐴𝑏𝑦𝑎𝑛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D76112E1-57C7-4DB0-98A7-7441DEA95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096" y="5339726"/>
                <a:ext cx="1725857" cy="368499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F11E3A0E-AF0B-4FFC-9A7D-3DDDAD76838B}"/>
              </a:ext>
            </a:extLst>
          </p:cNvPr>
          <p:cNvSpPr/>
          <p:nvPr/>
        </p:nvSpPr>
        <p:spPr>
          <a:xfrm>
            <a:off x="3740831" y="5416650"/>
            <a:ext cx="201679" cy="26200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33E8083C-2029-42DE-B223-3328513EF868}"/>
              </a:ext>
            </a:extLst>
          </p:cNvPr>
          <p:cNvGrpSpPr/>
          <p:nvPr/>
        </p:nvGrpSpPr>
        <p:grpSpPr>
          <a:xfrm>
            <a:off x="3942510" y="4635254"/>
            <a:ext cx="971269" cy="1299570"/>
            <a:chOff x="572081" y="2331784"/>
            <a:chExt cx="1566119" cy="2095487"/>
          </a:xfrm>
        </p:grpSpPr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2B31C312-6E38-4EF0-819D-7B908B81E7E0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DC35DC01-805E-4327-9AC9-642B09B285CB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40D7F22-76BE-410E-9EB6-CF845C2E440A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CF206B7F-A3FE-4DF8-94BF-22FE114C4469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27B01D88-6814-4443-8774-8775CE601EF9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0466AA83-72A3-4AF4-87C7-BEF12EDBFCF5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77BC0749-C96F-4C2A-A667-64C19119215E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Ovale 59">
              <a:extLst>
                <a:ext uri="{FF2B5EF4-FFF2-40B4-BE49-F238E27FC236}">
                  <a16:creationId xmlns:a16="http://schemas.microsoft.com/office/drawing/2014/main" id="{83699077-2E1D-4856-B794-8E571546B652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D56F1E8E-62CA-48A7-9440-B0631F758915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C0844D64-1885-41FE-B500-B4CA252B1F87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diritto 62">
              <a:extLst>
                <a:ext uri="{FF2B5EF4-FFF2-40B4-BE49-F238E27FC236}">
                  <a16:creationId xmlns:a16="http://schemas.microsoft.com/office/drawing/2014/main" id="{E368239D-DA48-420F-AC4D-8EAFCD3E4BD9}"/>
                </a:ext>
              </a:extLst>
            </p:cNvPr>
            <p:cNvCxnSpPr>
              <a:cxnSpLocks/>
              <a:stCxn id="54" idx="6"/>
              <a:endCxn id="56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diritto 63">
              <a:extLst>
                <a:ext uri="{FF2B5EF4-FFF2-40B4-BE49-F238E27FC236}">
                  <a16:creationId xmlns:a16="http://schemas.microsoft.com/office/drawing/2014/main" id="{B13879D0-FC61-46B6-8902-1D04911548D3}"/>
                </a:ext>
              </a:extLst>
            </p:cNvPr>
            <p:cNvCxnSpPr>
              <a:cxnSpLocks/>
              <a:stCxn id="53" idx="6"/>
              <a:endCxn id="56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diritto 64">
              <a:extLst>
                <a:ext uri="{FF2B5EF4-FFF2-40B4-BE49-F238E27FC236}">
                  <a16:creationId xmlns:a16="http://schemas.microsoft.com/office/drawing/2014/main" id="{983A1827-E4CE-4FFE-9CA6-211D5849F9F0}"/>
                </a:ext>
              </a:extLst>
            </p:cNvPr>
            <p:cNvCxnSpPr>
              <a:cxnSpLocks/>
              <a:stCxn id="53" idx="6"/>
              <a:endCxn id="57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diritto 65">
              <a:extLst>
                <a:ext uri="{FF2B5EF4-FFF2-40B4-BE49-F238E27FC236}">
                  <a16:creationId xmlns:a16="http://schemas.microsoft.com/office/drawing/2014/main" id="{153D57D9-4F24-4336-9BE8-14878EBFD756}"/>
                </a:ext>
              </a:extLst>
            </p:cNvPr>
            <p:cNvCxnSpPr>
              <a:cxnSpLocks/>
              <a:stCxn id="54" idx="6"/>
              <a:endCxn id="57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diritto 66">
              <a:extLst>
                <a:ext uri="{FF2B5EF4-FFF2-40B4-BE49-F238E27FC236}">
                  <a16:creationId xmlns:a16="http://schemas.microsoft.com/office/drawing/2014/main" id="{1A23DD3E-09AC-48EC-B572-E005263F82AA}"/>
                </a:ext>
              </a:extLst>
            </p:cNvPr>
            <p:cNvCxnSpPr>
              <a:cxnSpLocks/>
              <a:stCxn id="54" idx="6"/>
              <a:endCxn id="58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diritto 67">
              <a:extLst>
                <a:ext uri="{FF2B5EF4-FFF2-40B4-BE49-F238E27FC236}">
                  <a16:creationId xmlns:a16="http://schemas.microsoft.com/office/drawing/2014/main" id="{83C7CF80-BF61-4F23-B7F8-F5FC5B22735B}"/>
                </a:ext>
              </a:extLst>
            </p:cNvPr>
            <p:cNvCxnSpPr>
              <a:cxnSpLocks/>
              <a:stCxn id="53" idx="6"/>
              <a:endCxn id="58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79B2F2FC-53F0-486D-B8C0-2BF24A7B9DA4}"/>
                </a:ext>
              </a:extLst>
            </p:cNvPr>
            <p:cNvCxnSpPr>
              <a:cxnSpLocks/>
              <a:stCxn id="55" idx="6"/>
              <a:endCxn id="59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D0ACAE00-A08E-41E8-8E8F-6097F85B956D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96E6051F-89AD-4AA6-9752-E55BE5129262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954D6EF2-FC71-4ECF-A0AA-90A5F18DFF2A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diritto 72">
              <a:extLst>
                <a:ext uri="{FF2B5EF4-FFF2-40B4-BE49-F238E27FC236}">
                  <a16:creationId xmlns:a16="http://schemas.microsoft.com/office/drawing/2014/main" id="{931B1430-14CB-4AC5-9184-569A80280A87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diritto 73">
              <a:extLst>
                <a:ext uri="{FF2B5EF4-FFF2-40B4-BE49-F238E27FC236}">
                  <a16:creationId xmlns:a16="http://schemas.microsoft.com/office/drawing/2014/main" id="{C20553DE-274A-4B28-8A3A-255FDB4F4356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diritto 74">
              <a:extLst>
                <a:ext uri="{FF2B5EF4-FFF2-40B4-BE49-F238E27FC236}">
                  <a16:creationId xmlns:a16="http://schemas.microsoft.com/office/drawing/2014/main" id="{986DF598-6040-4EDC-B612-16F56C9886ED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diritto 75">
              <a:extLst>
                <a:ext uri="{FF2B5EF4-FFF2-40B4-BE49-F238E27FC236}">
                  <a16:creationId xmlns:a16="http://schemas.microsoft.com/office/drawing/2014/main" id="{6843943C-C8BC-425B-A237-18416FD27870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asellaDiTesto 76">
              <a:extLst>
                <a:ext uri="{FF2B5EF4-FFF2-40B4-BE49-F238E27FC236}">
                  <a16:creationId xmlns:a16="http://schemas.microsoft.com/office/drawing/2014/main" id="{5E8DE204-4093-4F2C-ACD7-6FCC116775FB}"/>
                </a:ext>
              </a:extLst>
            </p:cNvPr>
            <p:cNvSpPr txBox="1"/>
            <p:nvPr/>
          </p:nvSpPr>
          <p:spPr>
            <a:xfrm>
              <a:off x="572081" y="2331784"/>
              <a:ext cx="1566119" cy="129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 err="1"/>
                <a:t>Trained</a:t>
              </a:r>
              <a:r>
                <a:rPr lang="it-IT" sz="1400" b="1" dirty="0"/>
                <a:t> NN</a:t>
              </a:r>
              <a:r>
                <a:rPr lang="it-IT" sz="1400" b="1" baseline="30000" dirty="0"/>
                <a:t>Abyan</a:t>
              </a:r>
            </a:p>
            <a:p>
              <a:pPr algn="ctr"/>
              <a:endParaRPr lang="it-IT" b="1" dirty="0"/>
            </a:p>
          </p:txBody>
        </p:sp>
      </p:grpSp>
      <p:grpSp>
        <p:nvGrpSpPr>
          <p:cNvPr id="78" name="Gruppo 77">
            <a:extLst>
              <a:ext uri="{FF2B5EF4-FFF2-40B4-BE49-F238E27FC236}">
                <a16:creationId xmlns:a16="http://schemas.microsoft.com/office/drawing/2014/main" id="{7703C395-FAF3-4A00-9EBD-CC7BEC64C398}"/>
              </a:ext>
            </a:extLst>
          </p:cNvPr>
          <p:cNvGrpSpPr/>
          <p:nvPr/>
        </p:nvGrpSpPr>
        <p:grpSpPr>
          <a:xfrm>
            <a:off x="7278223" y="4759806"/>
            <a:ext cx="1542082" cy="1194410"/>
            <a:chOff x="741680" y="2589082"/>
            <a:chExt cx="2373256" cy="1838189"/>
          </a:xfrm>
        </p:grpSpPr>
        <p:sp>
          <p:nvSpPr>
            <p:cNvPr id="79" name="Ovale 78">
              <a:extLst>
                <a:ext uri="{FF2B5EF4-FFF2-40B4-BE49-F238E27FC236}">
                  <a16:creationId xmlns:a16="http://schemas.microsoft.com/office/drawing/2014/main" id="{658F4E04-897A-4F7E-A16E-2AEC464B75DA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1768EC5F-A177-4BA4-ADA1-3E7E0A45D7A1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9A877E72-6A5B-4B75-9EBA-FC0BD0E91B24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0E01B535-FB18-4C1A-8F45-EAEBEBB666F3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35D93CBC-23C9-472B-BD13-2C14B3411828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Ovale 83">
              <a:extLst>
                <a:ext uri="{FF2B5EF4-FFF2-40B4-BE49-F238E27FC236}">
                  <a16:creationId xmlns:a16="http://schemas.microsoft.com/office/drawing/2014/main" id="{FD162E27-5E9B-4442-BAE8-15D99372C9E8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5" name="Ovale 84">
              <a:extLst>
                <a:ext uri="{FF2B5EF4-FFF2-40B4-BE49-F238E27FC236}">
                  <a16:creationId xmlns:a16="http://schemas.microsoft.com/office/drawing/2014/main" id="{78678E9C-2C69-4D42-9285-FCE098E2EFC3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6" name="Ovale 85">
              <a:extLst>
                <a:ext uri="{FF2B5EF4-FFF2-40B4-BE49-F238E27FC236}">
                  <a16:creationId xmlns:a16="http://schemas.microsoft.com/office/drawing/2014/main" id="{E2DDD13A-395E-4245-BE67-CF8A651C211A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87" name="Connettore diritto 86">
              <a:extLst>
                <a:ext uri="{FF2B5EF4-FFF2-40B4-BE49-F238E27FC236}">
                  <a16:creationId xmlns:a16="http://schemas.microsoft.com/office/drawing/2014/main" id="{1F6F084B-3BD5-4703-9436-D46F8BBB9750}"/>
                </a:ext>
              </a:extLst>
            </p:cNvPr>
            <p:cNvCxnSpPr>
              <a:stCxn id="79" idx="6"/>
              <a:endCxn id="81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diritto 87">
              <a:extLst>
                <a:ext uri="{FF2B5EF4-FFF2-40B4-BE49-F238E27FC236}">
                  <a16:creationId xmlns:a16="http://schemas.microsoft.com/office/drawing/2014/main" id="{CEC59A81-4342-4812-AC32-7F04FFF59981}"/>
                </a:ext>
              </a:extLst>
            </p:cNvPr>
            <p:cNvCxnSpPr>
              <a:cxnSpLocks/>
              <a:stCxn id="80" idx="6"/>
              <a:endCxn id="81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diritto 88">
              <a:extLst>
                <a:ext uri="{FF2B5EF4-FFF2-40B4-BE49-F238E27FC236}">
                  <a16:creationId xmlns:a16="http://schemas.microsoft.com/office/drawing/2014/main" id="{3BE02874-1147-46BB-BCE5-026E13999ED6}"/>
                </a:ext>
              </a:extLst>
            </p:cNvPr>
            <p:cNvCxnSpPr>
              <a:cxnSpLocks/>
              <a:stCxn id="80" idx="6"/>
              <a:endCxn id="82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diritto 89">
              <a:extLst>
                <a:ext uri="{FF2B5EF4-FFF2-40B4-BE49-F238E27FC236}">
                  <a16:creationId xmlns:a16="http://schemas.microsoft.com/office/drawing/2014/main" id="{2A8C38EA-8FF6-4F56-BAA6-7701AA99B457}"/>
                </a:ext>
              </a:extLst>
            </p:cNvPr>
            <p:cNvCxnSpPr>
              <a:cxnSpLocks/>
              <a:stCxn id="79" idx="6"/>
              <a:endCxn id="82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diritto 90">
              <a:extLst>
                <a:ext uri="{FF2B5EF4-FFF2-40B4-BE49-F238E27FC236}">
                  <a16:creationId xmlns:a16="http://schemas.microsoft.com/office/drawing/2014/main" id="{7D16136D-4AFE-476D-A75D-310C615B83CF}"/>
                </a:ext>
              </a:extLst>
            </p:cNvPr>
            <p:cNvCxnSpPr>
              <a:cxnSpLocks/>
              <a:stCxn id="79" idx="6"/>
              <a:endCxn id="83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diritto 91">
              <a:extLst>
                <a:ext uri="{FF2B5EF4-FFF2-40B4-BE49-F238E27FC236}">
                  <a16:creationId xmlns:a16="http://schemas.microsoft.com/office/drawing/2014/main" id="{35FE80D6-7B63-43BE-B734-E90C6239468D}"/>
                </a:ext>
              </a:extLst>
            </p:cNvPr>
            <p:cNvCxnSpPr>
              <a:cxnSpLocks/>
              <a:stCxn id="80" idx="6"/>
              <a:endCxn id="83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diritto 92">
              <a:extLst>
                <a:ext uri="{FF2B5EF4-FFF2-40B4-BE49-F238E27FC236}">
                  <a16:creationId xmlns:a16="http://schemas.microsoft.com/office/drawing/2014/main" id="{C5B8D33B-8800-45F9-8463-626AD4410C4D}"/>
                </a:ext>
              </a:extLst>
            </p:cNvPr>
            <p:cNvCxnSpPr>
              <a:cxnSpLocks/>
              <a:stCxn id="80" idx="6"/>
              <a:endCxn id="84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diritto 93">
              <a:extLst>
                <a:ext uri="{FF2B5EF4-FFF2-40B4-BE49-F238E27FC236}">
                  <a16:creationId xmlns:a16="http://schemas.microsoft.com/office/drawing/2014/main" id="{2DC59683-EFE1-4ECA-8B83-DEEAB5CFDF8B}"/>
                </a:ext>
              </a:extLst>
            </p:cNvPr>
            <p:cNvCxnSpPr>
              <a:cxnSpLocks/>
              <a:stCxn id="79" idx="6"/>
              <a:endCxn id="84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diritto 94">
              <a:extLst>
                <a:ext uri="{FF2B5EF4-FFF2-40B4-BE49-F238E27FC236}">
                  <a16:creationId xmlns:a16="http://schemas.microsoft.com/office/drawing/2014/main" id="{48D48008-9712-4D0F-AF38-C48284724AE1}"/>
                </a:ext>
              </a:extLst>
            </p:cNvPr>
            <p:cNvCxnSpPr>
              <a:cxnSpLocks/>
              <a:stCxn id="81" idx="6"/>
              <a:endCxn id="85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diritto 95">
              <a:extLst>
                <a:ext uri="{FF2B5EF4-FFF2-40B4-BE49-F238E27FC236}">
                  <a16:creationId xmlns:a16="http://schemas.microsoft.com/office/drawing/2014/main" id="{420C21C4-5A76-44A1-B7A9-861625813B8C}"/>
                </a:ext>
              </a:extLst>
            </p:cNvPr>
            <p:cNvCxnSpPr>
              <a:cxnSpLocks/>
              <a:stCxn id="82" idx="6"/>
              <a:endCxn id="85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diritto 96">
              <a:extLst>
                <a:ext uri="{FF2B5EF4-FFF2-40B4-BE49-F238E27FC236}">
                  <a16:creationId xmlns:a16="http://schemas.microsoft.com/office/drawing/2014/main" id="{F87DBCA9-6CBE-486E-B4CE-49051AD5495A}"/>
                </a:ext>
              </a:extLst>
            </p:cNvPr>
            <p:cNvCxnSpPr>
              <a:cxnSpLocks/>
              <a:stCxn id="83" idx="6"/>
              <a:endCxn id="86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diritto 97">
              <a:extLst>
                <a:ext uri="{FF2B5EF4-FFF2-40B4-BE49-F238E27FC236}">
                  <a16:creationId xmlns:a16="http://schemas.microsoft.com/office/drawing/2014/main" id="{D45B0E88-8211-4E10-A67A-8E144CC8AABD}"/>
                </a:ext>
              </a:extLst>
            </p:cNvPr>
            <p:cNvCxnSpPr>
              <a:cxnSpLocks/>
              <a:stCxn id="84" idx="6"/>
              <a:endCxn id="86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diritto 98">
              <a:extLst>
                <a:ext uri="{FF2B5EF4-FFF2-40B4-BE49-F238E27FC236}">
                  <a16:creationId xmlns:a16="http://schemas.microsoft.com/office/drawing/2014/main" id="{06B23D18-AAE6-4B7F-B8B9-C7A4F24B75BE}"/>
                </a:ext>
              </a:extLst>
            </p:cNvPr>
            <p:cNvCxnSpPr>
              <a:cxnSpLocks/>
              <a:endCxn id="86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diritto 99">
              <a:extLst>
                <a:ext uri="{FF2B5EF4-FFF2-40B4-BE49-F238E27FC236}">
                  <a16:creationId xmlns:a16="http://schemas.microsoft.com/office/drawing/2014/main" id="{7EE6553E-81E0-4E0B-97ED-26AC5153BC15}"/>
                </a:ext>
              </a:extLst>
            </p:cNvPr>
            <p:cNvCxnSpPr>
              <a:cxnSpLocks/>
              <a:stCxn id="82" idx="6"/>
              <a:endCxn id="86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diritto 100">
              <a:extLst>
                <a:ext uri="{FF2B5EF4-FFF2-40B4-BE49-F238E27FC236}">
                  <a16:creationId xmlns:a16="http://schemas.microsoft.com/office/drawing/2014/main" id="{84A3A0C8-67A1-455A-9FC0-CF3C7E251E3E}"/>
                </a:ext>
              </a:extLst>
            </p:cNvPr>
            <p:cNvCxnSpPr>
              <a:cxnSpLocks/>
              <a:stCxn id="83" idx="6"/>
              <a:endCxn id="85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diritto 101">
              <a:extLst>
                <a:ext uri="{FF2B5EF4-FFF2-40B4-BE49-F238E27FC236}">
                  <a16:creationId xmlns:a16="http://schemas.microsoft.com/office/drawing/2014/main" id="{5A8914A6-D436-4CEB-B141-969D9FB00565}"/>
                </a:ext>
              </a:extLst>
            </p:cNvPr>
            <p:cNvCxnSpPr>
              <a:cxnSpLocks/>
              <a:stCxn id="84" idx="6"/>
              <a:endCxn id="85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asellaDiTesto 102">
              <a:extLst>
                <a:ext uri="{FF2B5EF4-FFF2-40B4-BE49-F238E27FC236}">
                  <a16:creationId xmlns:a16="http://schemas.microsoft.com/office/drawing/2014/main" id="{8FEFA961-4D1D-4CCF-94C3-B48648CCC154}"/>
                </a:ext>
              </a:extLst>
            </p:cNvPr>
            <p:cNvSpPr txBox="1"/>
            <p:nvPr/>
          </p:nvSpPr>
          <p:spPr>
            <a:xfrm>
              <a:off x="797039" y="2589082"/>
              <a:ext cx="2317897" cy="473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dirty="0" err="1"/>
                <a:t>NN</a:t>
              </a:r>
              <a:r>
                <a:rPr lang="it-IT" sz="1400" b="1" baseline="30000" dirty="0" err="1"/>
                <a:t>Taizz</a:t>
              </a:r>
              <a:endParaRPr lang="it-IT" b="1" baseline="30000" dirty="0"/>
            </a:p>
          </p:txBody>
        </p:sp>
      </p:grpSp>
      <p:sp>
        <p:nvSpPr>
          <p:cNvPr id="104" name="Freccia a destra 103">
            <a:extLst>
              <a:ext uri="{FF2B5EF4-FFF2-40B4-BE49-F238E27FC236}">
                <a16:creationId xmlns:a16="http://schemas.microsoft.com/office/drawing/2014/main" id="{C3BF425B-92D8-45B1-96A4-6DF07E611CDD}"/>
              </a:ext>
            </a:extLst>
          </p:cNvPr>
          <p:cNvSpPr/>
          <p:nvPr/>
        </p:nvSpPr>
        <p:spPr>
          <a:xfrm>
            <a:off x="8169454" y="5416069"/>
            <a:ext cx="201679" cy="26200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ttangolo 104">
                <a:extLst>
                  <a:ext uri="{FF2B5EF4-FFF2-40B4-BE49-F238E27FC236}">
                    <a16:creationId xmlns:a16="http://schemas.microsoft.com/office/drawing/2014/main" id="{8C36CA0A-E8B8-44FF-AD25-DC683628AC13}"/>
                  </a:ext>
                </a:extLst>
              </p:cNvPr>
              <p:cNvSpPr/>
              <p:nvPr/>
            </p:nvSpPr>
            <p:spPr>
              <a:xfrm>
                <a:off x="8361608" y="5339145"/>
                <a:ext cx="1553630" cy="368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𝑇𝑎𝑖𝑧𝑧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16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𝑇𝑎𝑖𝑧𝑧</m:t>
                          </m:r>
                        </m:sup>
                      </m:sSup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105" name="Rettangolo 104">
                <a:extLst>
                  <a:ext uri="{FF2B5EF4-FFF2-40B4-BE49-F238E27FC236}">
                    <a16:creationId xmlns:a16="http://schemas.microsoft.com/office/drawing/2014/main" id="{8C36CA0A-E8B8-44FF-AD25-DC683628AC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608" y="5339145"/>
                <a:ext cx="1553630" cy="36849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Freccia a destra 105">
            <a:extLst>
              <a:ext uri="{FF2B5EF4-FFF2-40B4-BE49-F238E27FC236}">
                <a16:creationId xmlns:a16="http://schemas.microsoft.com/office/drawing/2014/main" id="{D5077CE7-68EF-4DB8-9511-327AF461DA06}"/>
              </a:ext>
            </a:extLst>
          </p:cNvPr>
          <p:cNvSpPr/>
          <p:nvPr/>
        </p:nvSpPr>
        <p:spPr>
          <a:xfrm>
            <a:off x="10038343" y="5416069"/>
            <a:ext cx="201679" cy="262003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C69CDD61-045E-447A-B2CE-4BAE9B06724D}"/>
              </a:ext>
            </a:extLst>
          </p:cNvPr>
          <p:cNvGrpSpPr/>
          <p:nvPr/>
        </p:nvGrpSpPr>
        <p:grpSpPr>
          <a:xfrm>
            <a:off x="10240022" y="4634673"/>
            <a:ext cx="971269" cy="1299570"/>
            <a:chOff x="572081" y="2331784"/>
            <a:chExt cx="1566119" cy="2095487"/>
          </a:xfrm>
        </p:grpSpPr>
        <p:sp>
          <p:nvSpPr>
            <p:cNvPr id="108" name="Ovale 107">
              <a:extLst>
                <a:ext uri="{FF2B5EF4-FFF2-40B4-BE49-F238E27FC236}">
                  <a16:creationId xmlns:a16="http://schemas.microsoft.com/office/drawing/2014/main" id="{A04D86C8-B069-40D1-BA9A-EBA301DE4711}"/>
                </a:ext>
              </a:extLst>
            </p:cNvPr>
            <p:cNvSpPr/>
            <p:nvPr/>
          </p:nvSpPr>
          <p:spPr>
            <a:xfrm>
              <a:off x="7416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9" name="Ovale 108">
              <a:extLst>
                <a:ext uri="{FF2B5EF4-FFF2-40B4-BE49-F238E27FC236}">
                  <a16:creationId xmlns:a16="http://schemas.microsoft.com/office/drawing/2014/main" id="{940AFA64-CF5A-4A2C-A935-4B73EF2F1F18}"/>
                </a:ext>
              </a:extLst>
            </p:cNvPr>
            <p:cNvSpPr/>
            <p:nvPr/>
          </p:nvSpPr>
          <p:spPr>
            <a:xfrm>
              <a:off x="7416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0" name="Ovale 109">
              <a:extLst>
                <a:ext uri="{FF2B5EF4-FFF2-40B4-BE49-F238E27FC236}">
                  <a16:creationId xmlns:a16="http://schemas.microsoft.com/office/drawing/2014/main" id="{067B4340-8442-4085-A8F8-BCA9FC2F2C05}"/>
                </a:ext>
              </a:extLst>
            </p:cNvPr>
            <p:cNvSpPr/>
            <p:nvPr/>
          </p:nvSpPr>
          <p:spPr>
            <a:xfrm>
              <a:off x="1198880" y="318724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1" name="Ovale 110">
              <a:extLst>
                <a:ext uri="{FF2B5EF4-FFF2-40B4-BE49-F238E27FC236}">
                  <a16:creationId xmlns:a16="http://schemas.microsoft.com/office/drawing/2014/main" id="{1DE28CA7-924C-4B7F-9FA7-79658CE4158C}"/>
                </a:ext>
              </a:extLst>
            </p:cNvPr>
            <p:cNvSpPr/>
            <p:nvPr/>
          </p:nvSpPr>
          <p:spPr>
            <a:xfrm>
              <a:off x="11988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2" name="Ovale 111">
              <a:extLst>
                <a:ext uri="{FF2B5EF4-FFF2-40B4-BE49-F238E27FC236}">
                  <a16:creationId xmlns:a16="http://schemas.microsoft.com/office/drawing/2014/main" id="{940BD037-25BC-4624-9D58-94421CE2889D}"/>
                </a:ext>
              </a:extLst>
            </p:cNvPr>
            <p:cNvSpPr/>
            <p:nvPr/>
          </p:nvSpPr>
          <p:spPr>
            <a:xfrm>
              <a:off x="119380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3" name="Ovale 112">
              <a:extLst>
                <a:ext uri="{FF2B5EF4-FFF2-40B4-BE49-F238E27FC236}">
                  <a16:creationId xmlns:a16="http://schemas.microsoft.com/office/drawing/2014/main" id="{64337412-6C61-493A-AC37-1DF6430C6ABD}"/>
                </a:ext>
              </a:extLst>
            </p:cNvPr>
            <p:cNvSpPr/>
            <p:nvPr/>
          </p:nvSpPr>
          <p:spPr>
            <a:xfrm>
              <a:off x="1193800" y="418551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4" name="Ovale 113">
              <a:extLst>
                <a:ext uri="{FF2B5EF4-FFF2-40B4-BE49-F238E27FC236}">
                  <a16:creationId xmlns:a16="http://schemas.microsoft.com/office/drawing/2014/main" id="{9FBB5C0F-2142-4FCA-879E-5B15ADFA495B}"/>
                </a:ext>
              </a:extLst>
            </p:cNvPr>
            <p:cNvSpPr/>
            <p:nvPr/>
          </p:nvSpPr>
          <p:spPr>
            <a:xfrm>
              <a:off x="1656080" y="3507282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6313226F-C0AC-4B9E-A623-8057E86E8693}"/>
                </a:ext>
              </a:extLst>
            </p:cNvPr>
            <p:cNvSpPr/>
            <p:nvPr/>
          </p:nvSpPr>
          <p:spPr>
            <a:xfrm>
              <a:off x="1656080" y="3865473"/>
              <a:ext cx="241758" cy="241758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6" name="Connettore diritto 115">
              <a:extLst>
                <a:ext uri="{FF2B5EF4-FFF2-40B4-BE49-F238E27FC236}">
                  <a16:creationId xmlns:a16="http://schemas.microsoft.com/office/drawing/2014/main" id="{3138CB96-3C52-4893-8E1E-6093E3191769}"/>
                </a:ext>
              </a:extLst>
            </p:cNvPr>
            <p:cNvCxnSpPr>
              <a:stCxn id="108" idx="6"/>
              <a:endCxn id="110" idx="2"/>
            </p:cNvCxnSpPr>
            <p:nvPr/>
          </p:nvCxnSpPr>
          <p:spPr>
            <a:xfrm flipV="1">
              <a:off x="9834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diritto 116">
              <a:extLst>
                <a:ext uri="{FF2B5EF4-FFF2-40B4-BE49-F238E27FC236}">
                  <a16:creationId xmlns:a16="http://schemas.microsoft.com/office/drawing/2014/main" id="{53795BDC-ADB9-4F52-99A4-E30D72084C98}"/>
                </a:ext>
              </a:extLst>
            </p:cNvPr>
            <p:cNvCxnSpPr>
              <a:cxnSpLocks/>
              <a:stCxn id="109" idx="6"/>
              <a:endCxn id="110" idx="2"/>
            </p:cNvCxnSpPr>
            <p:nvPr/>
          </p:nvCxnSpPr>
          <p:spPr>
            <a:xfrm flipV="1">
              <a:off x="9834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diritto 117">
              <a:extLst>
                <a:ext uri="{FF2B5EF4-FFF2-40B4-BE49-F238E27FC236}">
                  <a16:creationId xmlns:a16="http://schemas.microsoft.com/office/drawing/2014/main" id="{51C5EFC7-6CD7-4573-AD22-442336C93326}"/>
                </a:ext>
              </a:extLst>
            </p:cNvPr>
            <p:cNvCxnSpPr>
              <a:cxnSpLocks/>
              <a:stCxn id="109" idx="6"/>
              <a:endCxn id="111" idx="2"/>
            </p:cNvCxnSpPr>
            <p:nvPr/>
          </p:nvCxnSpPr>
          <p:spPr>
            <a:xfrm flipV="1">
              <a:off x="9834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diritto 118">
              <a:extLst>
                <a:ext uri="{FF2B5EF4-FFF2-40B4-BE49-F238E27FC236}">
                  <a16:creationId xmlns:a16="http://schemas.microsoft.com/office/drawing/2014/main" id="{4928411E-BEE1-4B80-B6CD-EB729E7012D2}"/>
                </a:ext>
              </a:extLst>
            </p:cNvPr>
            <p:cNvCxnSpPr>
              <a:cxnSpLocks/>
              <a:stCxn id="108" idx="6"/>
              <a:endCxn id="111" idx="2"/>
            </p:cNvCxnSpPr>
            <p:nvPr/>
          </p:nvCxnSpPr>
          <p:spPr>
            <a:xfrm>
              <a:off x="9834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diritto 119">
              <a:extLst>
                <a:ext uri="{FF2B5EF4-FFF2-40B4-BE49-F238E27FC236}">
                  <a16:creationId xmlns:a16="http://schemas.microsoft.com/office/drawing/2014/main" id="{F798489B-8B57-4A4A-A179-48749F81E7A8}"/>
                </a:ext>
              </a:extLst>
            </p:cNvPr>
            <p:cNvCxnSpPr>
              <a:cxnSpLocks/>
              <a:stCxn id="108" idx="6"/>
              <a:endCxn id="112" idx="2"/>
            </p:cNvCxnSpPr>
            <p:nvPr/>
          </p:nvCxnSpPr>
          <p:spPr>
            <a:xfrm>
              <a:off x="983438" y="3628161"/>
              <a:ext cx="21036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diritto 120">
              <a:extLst>
                <a:ext uri="{FF2B5EF4-FFF2-40B4-BE49-F238E27FC236}">
                  <a16:creationId xmlns:a16="http://schemas.microsoft.com/office/drawing/2014/main" id="{6386960E-D765-459F-8A2D-FD0AD7D56823}"/>
                </a:ext>
              </a:extLst>
            </p:cNvPr>
            <p:cNvCxnSpPr>
              <a:cxnSpLocks/>
              <a:stCxn id="109" idx="6"/>
              <a:endCxn id="112" idx="2"/>
            </p:cNvCxnSpPr>
            <p:nvPr/>
          </p:nvCxnSpPr>
          <p:spPr>
            <a:xfrm>
              <a:off x="983438" y="3986352"/>
              <a:ext cx="21036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diritto 121">
              <a:extLst>
                <a:ext uri="{FF2B5EF4-FFF2-40B4-BE49-F238E27FC236}">
                  <a16:creationId xmlns:a16="http://schemas.microsoft.com/office/drawing/2014/main" id="{1585F495-62F3-4A00-94CB-ED7E1C0B0DDD}"/>
                </a:ext>
              </a:extLst>
            </p:cNvPr>
            <p:cNvCxnSpPr>
              <a:cxnSpLocks/>
              <a:stCxn id="109" idx="6"/>
              <a:endCxn id="113" idx="2"/>
            </p:cNvCxnSpPr>
            <p:nvPr/>
          </p:nvCxnSpPr>
          <p:spPr>
            <a:xfrm>
              <a:off x="983438" y="3986352"/>
              <a:ext cx="21036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diritto 122">
              <a:extLst>
                <a:ext uri="{FF2B5EF4-FFF2-40B4-BE49-F238E27FC236}">
                  <a16:creationId xmlns:a16="http://schemas.microsoft.com/office/drawing/2014/main" id="{8A94CFF0-23E0-4E4F-A033-07865DFBF627}"/>
                </a:ext>
              </a:extLst>
            </p:cNvPr>
            <p:cNvCxnSpPr>
              <a:cxnSpLocks/>
              <a:stCxn id="108" idx="6"/>
              <a:endCxn id="113" idx="2"/>
            </p:cNvCxnSpPr>
            <p:nvPr/>
          </p:nvCxnSpPr>
          <p:spPr>
            <a:xfrm>
              <a:off x="983438" y="3628161"/>
              <a:ext cx="21036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diritto 123">
              <a:extLst>
                <a:ext uri="{FF2B5EF4-FFF2-40B4-BE49-F238E27FC236}">
                  <a16:creationId xmlns:a16="http://schemas.microsoft.com/office/drawing/2014/main" id="{35C7C62E-D237-489F-8531-EDC66DAEDE40}"/>
                </a:ext>
              </a:extLst>
            </p:cNvPr>
            <p:cNvCxnSpPr>
              <a:cxnSpLocks/>
              <a:stCxn id="110" idx="6"/>
              <a:endCxn id="114" idx="2"/>
            </p:cNvCxnSpPr>
            <p:nvPr/>
          </p:nvCxnSpPr>
          <p:spPr>
            <a:xfrm>
              <a:off x="1440638" y="3308121"/>
              <a:ext cx="21544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2A8CFDCB-BF29-4DF8-8FF2-DEF0E0477A53}"/>
                </a:ext>
              </a:extLst>
            </p:cNvPr>
            <p:cNvCxnSpPr>
              <a:cxnSpLocks/>
              <a:stCxn id="111" idx="6"/>
              <a:endCxn id="114" idx="2"/>
            </p:cNvCxnSpPr>
            <p:nvPr/>
          </p:nvCxnSpPr>
          <p:spPr>
            <a:xfrm>
              <a:off x="1440638" y="3628161"/>
              <a:ext cx="2154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diritto 125">
              <a:extLst>
                <a:ext uri="{FF2B5EF4-FFF2-40B4-BE49-F238E27FC236}">
                  <a16:creationId xmlns:a16="http://schemas.microsoft.com/office/drawing/2014/main" id="{BABD0357-A3A0-4FC4-A819-BEC6BB24967D}"/>
                </a:ext>
              </a:extLst>
            </p:cNvPr>
            <p:cNvCxnSpPr>
              <a:cxnSpLocks/>
              <a:stCxn id="112" idx="6"/>
              <a:endCxn id="115" idx="2"/>
            </p:cNvCxnSpPr>
            <p:nvPr/>
          </p:nvCxnSpPr>
          <p:spPr>
            <a:xfrm>
              <a:off x="1435558" y="3986352"/>
              <a:ext cx="2205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FE511AD0-84C8-4025-AF9C-C0FCF83BE54A}"/>
                </a:ext>
              </a:extLst>
            </p:cNvPr>
            <p:cNvCxnSpPr>
              <a:cxnSpLocks/>
              <a:stCxn id="113" idx="6"/>
              <a:endCxn id="115" idx="2"/>
            </p:cNvCxnSpPr>
            <p:nvPr/>
          </p:nvCxnSpPr>
          <p:spPr>
            <a:xfrm flipV="1">
              <a:off x="1435558" y="3986352"/>
              <a:ext cx="220522" cy="32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diritto 127">
              <a:extLst>
                <a:ext uri="{FF2B5EF4-FFF2-40B4-BE49-F238E27FC236}">
                  <a16:creationId xmlns:a16="http://schemas.microsoft.com/office/drawing/2014/main" id="{91EC81DA-B35E-4C7B-B4C9-75A4C2310CE5}"/>
                </a:ext>
              </a:extLst>
            </p:cNvPr>
            <p:cNvCxnSpPr>
              <a:cxnSpLocks/>
              <a:endCxn id="115" idx="2"/>
            </p:cNvCxnSpPr>
            <p:nvPr/>
          </p:nvCxnSpPr>
          <p:spPr>
            <a:xfrm>
              <a:off x="1440638" y="3308121"/>
              <a:ext cx="21544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11CA060D-CD6C-45CB-B171-F952BB124AEC}"/>
                </a:ext>
              </a:extLst>
            </p:cNvPr>
            <p:cNvCxnSpPr>
              <a:cxnSpLocks/>
              <a:stCxn id="111" idx="6"/>
              <a:endCxn id="115" idx="2"/>
            </p:cNvCxnSpPr>
            <p:nvPr/>
          </p:nvCxnSpPr>
          <p:spPr>
            <a:xfrm>
              <a:off x="1440638" y="3628161"/>
              <a:ext cx="21544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3D7DDEB5-A615-42F3-9E8A-F3FDFD06DB24}"/>
                </a:ext>
              </a:extLst>
            </p:cNvPr>
            <p:cNvCxnSpPr>
              <a:cxnSpLocks/>
              <a:stCxn id="112" idx="6"/>
              <a:endCxn id="114" idx="2"/>
            </p:cNvCxnSpPr>
            <p:nvPr/>
          </p:nvCxnSpPr>
          <p:spPr>
            <a:xfrm flipV="1">
              <a:off x="1435558" y="3628161"/>
              <a:ext cx="220522" cy="35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diritto 130">
              <a:extLst>
                <a:ext uri="{FF2B5EF4-FFF2-40B4-BE49-F238E27FC236}">
                  <a16:creationId xmlns:a16="http://schemas.microsoft.com/office/drawing/2014/main" id="{D56C8E51-5519-46A3-B193-A0213381C66A}"/>
                </a:ext>
              </a:extLst>
            </p:cNvPr>
            <p:cNvCxnSpPr>
              <a:cxnSpLocks/>
              <a:stCxn id="113" idx="6"/>
              <a:endCxn id="114" idx="2"/>
            </p:cNvCxnSpPr>
            <p:nvPr/>
          </p:nvCxnSpPr>
          <p:spPr>
            <a:xfrm flipV="1">
              <a:off x="1435558" y="3628161"/>
              <a:ext cx="220522" cy="6782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CasellaDiTesto 131">
              <a:extLst>
                <a:ext uri="{FF2B5EF4-FFF2-40B4-BE49-F238E27FC236}">
                  <a16:creationId xmlns:a16="http://schemas.microsoft.com/office/drawing/2014/main" id="{D68F654A-0FA9-4870-9DB2-29DFD4E407D6}"/>
                </a:ext>
              </a:extLst>
            </p:cNvPr>
            <p:cNvSpPr txBox="1"/>
            <p:nvPr/>
          </p:nvSpPr>
          <p:spPr>
            <a:xfrm>
              <a:off x="572081" y="2331784"/>
              <a:ext cx="1566119" cy="1290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 err="1"/>
                <a:t>Trained</a:t>
              </a:r>
              <a:r>
                <a:rPr lang="it-IT" sz="1400" b="1" dirty="0"/>
                <a:t> </a:t>
              </a:r>
              <a:r>
                <a:rPr lang="it-IT" sz="1400" b="1" dirty="0" err="1"/>
                <a:t>NN</a:t>
              </a:r>
              <a:r>
                <a:rPr lang="it-IT" sz="1400" b="1" baseline="30000" dirty="0" err="1"/>
                <a:t>Taizz</a:t>
              </a:r>
              <a:endParaRPr lang="it-IT" sz="1400" b="1" baseline="30000" dirty="0"/>
            </a:p>
            <a:p>
              <a:pPr algn="ctr"/>
              <a:endParaRPr lang="it-IT" b="1" dirty="0"/>
            </a:p>
          </p:txBody>
        </p:sp>
      </p:grpSp>
      <p:sp>
        <p:nvSpPr>
          <p:cNvPr id="134" name="CasellaDiTesto 133">
            <a:extLst>
              <a:ext uri="{FF2B5EF4-FFF2-40B4-BE49-F238E27FC236}">
                <a16:creationId xmlns:a16="http://schemas.microsoft.com/office/drawing/2014/main" id="{B2988ED5-0F34-4323-B574-2D63E504D44D}"/>
              </a:ext>
            </a:extLst>
          </p:cNvPr>
          <p:cNvSpPr txBox="1"/>
          <p:nvPr/>
        </p:nvSpPr>
        <p:spPr>
          <a:xfrm>
            <a:off x="5751255" y="5076425"/>
            <a:ext cx="2505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2872199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816ECD3-B26E-4B80-90CE-25586EEBDC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r="30237"/>
          <a:stretch/>
        </p:blipFill>
        <p:spPr>
          <a:xfrm>
            <a:off x="5815173" y="0"/>
            <a:ext cx="6376827" cy="6858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CEA9A-E6E5-4E09-904B-B2A1F5FBE7E4}"/>
              </a:ext>
            </a:extLst>
          </p:cNvPr>
          <p:cNvSpPr txBox="1"/>
          <p:nvPr/>
        </p:nvSpPr>
        <p:spPr>
          <a:xfrm>
            <a:off x="144373" y="3035305"/>
            <a:ext cx="7943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3912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1A38D38-20E8-470D-AC7D-272645ED2BFC}"/>
              </a:ext>
            </a:extLst>
          </p:cNvPr>
          <p:cNvSpPr txBox="1"/>
          <p:nvPr/>
        </p:nvSpPr>
        <p:spPr>
          <a:xfrm>
            <a:off x="3050780" y="321652"/>
            <a:ext cx="7135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How </a:t>
            </a:r>
            <a:r>
              <a:rPr lang="it-IT" sz="2800" dirty="0" err="1"/>
              <a:t>measure</a:t>
            </a:r>
            <a:r>
              <a:rPr lang="it-IT" sz="2800" dirty="0"/>
              <a:t> the </a:t>
            </a:r>
            <a:r>
              <a:rPr lang="it-IT" sz="2800" i="1" dirty="0" err="1"/>
              <a:t>accuracy</a:t>
            </a:r>
            <a:r>
              <a:rPr lang="it-IT" sz="2800" dirty="0"/>
              <a:t> of a </a:t>
            </a:r>
            <a:r>
              <a:rPr lang="it-IT" sz="2800" dirty="0" err="1"/>
              <a:t>prediction</a:t>
            </a:r>
            <a:r>
              <a:rPr lang="it-IT" sz="2800" dirty="0"/>
              <a:t>?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36E99BB6-F44D-4D3B-AA7A-1A0EDC911D9C}"/>
              </a:ext>
            </a:extLst>
          </p:cNvPr>
          <p:cNvGrpSpPr/>
          <p:nvPr/>
        </p:nvGrpSpPr>
        <p:grpSpPr>
          <a:xfrm>
            <a:off x="824953" y="1183140"/>
            <a:ext cx="4169128" cy="1090277"/>
            <a:chOff x="402125" y="1868318"/>
            <a:chExt cx="4169128" cy="47884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337F3F3-17DA-4D5F-899F-7AD99D25187A}"/>
                    </a:ext>
                  </a:extLst>
                </p:cNvPr>
                <p:cNvSpPr txBox="1"/>
                <p:nvPr/>
              </p:nvSpPr>
              <p:spPr>
                <a:xfrm>
                  <a:off x="402125" y="1868318"/>
                  <a:ext cx="3016906" cy="7845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  <m:e>
                            <m:sSup>
                              <m:sSup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337F3F3-17DA-4D5F-899F-7AD99D251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125" y="1868318"/>
                  <a:ext cx="3016906" cy="784510"/>
                </a:xfrm>
                <a:prstGeom prst="rect">
                  <a:avLst/>
                </a:prstGeom>
                <a:blipFill>
                  <a:blip r:embed="rId2"/>
                  <a:stretch>
                    <a:fillRect b="-34137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418B5F5-198C-486F-B278-93296BB37520}"/>
                </a:ext>
              </a:extLst>
            </p:cNvPr>
            <p:cNvSpPr txBox="1"/>
            <p:nvPr/>
          </p:nvSpPr>
          <p:spPr>
            <a:xfrm>
              <a:off x="1219940" y="5440185"/>
              <a:ext cx="1988110" cy="1216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actual</a:t>
              </a:r>
              <a:r>
                <a:rPr lang="it-IT" sz="1200" dirty="0"/>
                <a:t> </a:t>
              </a:r>
              <a:r>
                <a:rPr lang="it-IT" sz="1200" dirty="0" err="1"/>
                <a:t>value</a:t>
              </a:r>
              <a:r>
                <a:rPr lang="it-IT" sz="1200" dirty="0"/>
                <a:t> </a:t>
              </a:r>
              <a:r>
                <a:rPr lang="it-IT" sz="1200" dirty="0" err="1"/>
                <a:t>observed</a:t>
              </a:r>
              <a:endParaRPr lang="it-IT" sz="1200" dirty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36B43808-63A2-41F4-BFDC-1CDDFE4A1220}"/>
                </a:ext>
              </a:extLst>
            </p:cNvPr>
            <p:cNvSpPr txBox="1"/>
            <p:nvPr/>
          </p:nvSpPr>
          <p:spPr>
            <a:xfrm>
              <a:off x="2659719" y="4593819"/>
              <a:ext cx="1911534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dirty="0" err="1"/>
                <a:t>predicted</a:t>
              </a:r>
              <a:r>
                <a:rPr lang="it-IT" sz="1200" dirty="0"/>
                <a:t> </a:t>
              </a:r>
              <a:r>
                <a:rPr lang="it-IT" sz="1200" dirty="0" err="1"/>
                <a:t>value</a:t>
              </a:r>
              <a:endParaRPr lang="it-IT" sz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37515A7-6606-497C-9EC4-E5059CC57A7B}"/>
                  </a:ext>
                </a:extLst>
              </p:cNvPr>
              <p:cNvSpPr txBox="1"/>
              <p:nvPr/>
            </p:nvSpPr>
            <p:spPr>
              <a:xfrm>
                <a:off x="1157923" y="2563442"/>
                <a:ext cx="2350965" cy="642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𝑇𝑈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B37515A7-6606-497C-9EC4-E5059CC57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23" y="2563442"/>
                <a:ext cx="2350965" cy="64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C419767-64E9-41AE-B53E-11FF72080644}"/>
                  </a:ext>
                </a:extLst>
              </p:cNvPr>
              <p:cNvSpPr txBox="1"/>
              <p:nvPr/>
            </p:nvSpPr>
            <p:spPr>
              <a:xfrm>
                <a:off x="1060947" y="3842506"/>
                <a:ext cx="3531800" cy="7845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p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it-IT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⋅100</m:t>
                          </m:r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FC419767-64E9-41AE-B53E-11FF72080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47" y="3842506"/>
                <a:ext cx="3531800" cy="784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5FA7B63-FB7E-4279-ADC2-2E43A2411B3F}"/>
                  </a:ext>
                </a:extLst>
              </p:cNvPr>
              <p:cNvSpPr txBox="1"/>
              <p:nvPr/>
            </p:nvSpPr>
            <p:spPr>
              <a:xfrm>
                <a:off x="1157923" y="5395124"/>
                <a:ext cx="2106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𝐸𝑅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=100 −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𝑃𝑂𝐶𝐼𝐷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5FA7B63-FB7E-4279-ADC2-2E43A2411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23" y="5395124"/>
                <a:ext cx="2106987" cy="276999"/>
              </a:xfrm>
              <a:prstGeom prst="rect">
                <a:avLst/>
              </a:prstGeom>
              <a:blipFill>
                <a:blip r:embed="rId5"/>
                <a:stretch>
                  <a:fillRect l="-2312" r="-1734"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Immagine 19">
            <a:extLst>
              <a:ext uri="{FF2B5EF4-FFF2-40B4-BE49-F238E27FC236}">
                <a16:creationId xmlns:a16="http://schemas.microsoft.com/office/drawing/2014/main" id="{ED09EE06-F7CA-4244-994A-53BF0C181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451" y="2128068"/>
            <a:ext cx="2989369" cy="2763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0DDB18D-AE52-4F79-9BAD-FDB6D7B5D2F0}"/>
                  </a:ext>
                </a:extLst>
              </p:cNvPr>
              <p:cNvSpPr txBox="1"/>
              <p:nvPr/>
            </p:nvSpPr>
            <p:spPr>
              <a:xfrm>
                <a:off x="4458677" y="4891653"/>
                <a:ext cx="2118593" cy="503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𝑃𝑂𝐶𝐼𝐷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⋅100</m:t>
                      </m:r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90DDB18D-AE52-4F79-9BAD-FDB6D7B5D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677" y="4891653"/>
                <a:ext cx="2118593" cy="503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25726A9-9C5C-435D-AD2E-3B27E4B44F64}"/>
                  </a:ext>
                </a:extLst>
              </p:cNvPr>
              <p:cNvSpPr txBox="1"/>
              <p:nvPr/>
            </p:nvSpPr>
            <p:spPr>
              <a:xfrm>
                <a:off x="3937511" y="5562156"/>
                <a:ext cx="3531800" cy="5492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0       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dirty="0"/>
              </a:p>
            </p:txBody>
          </p:sp>
        </mc:Choice>
        <mc:Fallback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F25726A9-9C5C-435D-AD2E-3B27E4B44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511" y="5562156"/>
                <a:ext cx="3531800" cy="54925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E6852957-CDA1-4E55-AE96-D35AE8BD8357}"/>
                  </a:ext>
                </a:extLst>
              </p:cNvPr>
              <p:cNvSpPr/>
              <p:nvPr/>
            </p:nvSpPr>
            <p:spPr>
              <a:xfrm>
                <a:off x="8764187" y="1722354"/>
                <a:ext cx="1030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𝑀𝐶𝑃𝑀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: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3" name="Rettangolo 22">
                <a:extLst>
                  <a:ext uri="{FF2B5EF4-FFF2-40B4-BE49-F238E27FC236}">
                    <a16:creationId xmlns:a16="http://schemas.microsoft.com/office/drawing/2014/main" id="{E6852957-CDA1-4E55-AE96-D35AE8BD8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187" y="1722354"/>
                <a:ext cx="10302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AFCC80B-66C4-4E05-9230-158AF93E5ED3}"/>
              </a:ext>
            </a:extLst>
          </p:cNvPr>
          <p:cNvCxnSpPr>
            <a:stCxn id="8" idx="0"/>
          </p:cNvCxnSpPr>
          <p:nvPr/>
        </p:nvCxnSpPr>
        <p:spPr>
          <a:xfrm flipV="1">
            <a:off x="2636823" y="1803709"/>
            <a:ext cx="0" cy="192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4AF04647-B010-49F6-91EF-2D4854ACA5D5}"/>
              </a:ext>
            </a:extLst>
          </p:cNvPr>
          <p:cNvCxnSpPr/>
          <p:nvPr/>
        </p:nvCxnSpPr>
        <p:spPr>
          <a:xfrm flipH="1" flipV="1">
            <a:off x="3264910" y="1682113"/>
            <a:ext cx="243978" cy="121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rentesi graffa aperta 27">
            <a:extLst>
              <a:ext uri="{FF2B5EF4-FFF2-40B4-BE49-F238E27FC236}">
                <a16:creationId xmlns:a16="http://schemas.microsoft.com/office/drawing/2014/main" id="{D233D65A-95D9-438E-A666-6ACA81DC77D6}"/>
              </a:ext>
            </a:extLst>
          </p:cNvPr>
          <p:cNvSpPr/>
          <p:nvPr/>
        </p:nvSpPr>
        <p:spPr>
          <a:xfrm>
            <a:off x="3536640" y="4924971"/>
            <a:ext cx="332971" cy="1304452"/>
          </a:xfrm>
          <a:prstGeom prst="leftBrace">
            <a:avLst>
              <a:gd name="adj1" fmla="val 4227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80B1494-3DE4-40A2-BCD1-DB2517BE423B}"/>
              </a:ext>
            </a:extLst>
          </p:cNvPr>
          <p:cNvSpPr txBox="1"/>
          <p:nvPr/>
        </p:nvSpPr>
        <p:spPr>
          <a:xfrm>
            <a:off x="853593" y="1401161"/>
            <a:ext cx="14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43B3ACD-1724-41A9-AF0E-1A546A43A924}"/>
              </a:ext>
            </a:extLst>
          </p:cNvPr>
          <p:cNvSpPr txBox="1"/>
          <p:nvPr/>
        </p:nvSpPr>
        <p:spPr>
          <a:xfrm>
            <a:off x="852931" y="2704169"/>
            <a:ext cx="14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E6C3BC4-0328-42C4-A5FE-E17A1F5A7C1C}"/>
              </a:ext>
            </a:extLst>
          </p:cNvPr>
          <p:cNvSpPr txBox="1"/>
          <p:nvPr/>
        </p:nvSpPr>
        <p:spPr>
          <a:xfrm>
            <a:off x="829060" y="4050095"/>
            <a:ext cx="14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1FB284-21CA-4140-90B8-6852419BFE38}"/>
              </a:ext>
            </a:extLst>
          </p:cNvPr>
          <p:cNvSpPr txBox="1"/>
          <p:nvPr/>
        </p:nvSpPr>
        <p:spPr>
          <a:xfrm>
            <a:off x="852043" y="5348957"/>
            <a:ext cx="148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1055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7A2A9D7-472A-4FB2-964E-EB74D530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585787"/>
            <a:ext cx="1187767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93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AB8DFE-F880-49DD-9761-A8929EB5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561975"/>
            <a:ext cx="120777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6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3866C90-59F6-4D4C-B252-608FDA2A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623887"/>
            <a:ext cx="101917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7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615E00C-F0FC-4C45-B97F-E0FAAF19B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2" y="624905"/>
            <a:ext cx="5938463" cy="14846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7F9DFDF-2F78-407F-8E41-DC0A6ED51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20" y="624905"/>
            <a:ext cx="6015736" cy="15039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20AAB64-016A-4C73-8C57-0E2005206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0078"/>
            <a:ext cx="5938460" cy="1484615"/>
          </a:xfrm>
          <a:prstGeom prst="rect">
            <a:avLst/>
          </a:prstGeom>
        </p:spPr>
      </p:pic>
      <p:pic>
        <p:nvPicPr>
          <p:cNvPr id="15" name="Immagine 1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D0D9F183-7D74-4C13-8BA7-8AF63D677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26" y="2470078"/>
            <a:ext cx="6113124" cy="1528281"/>
          </a:xfrm>
          <a:prstGeom prst="rect">
            <a:avLst/>
          </a:prstGeom>
        </p:spPr>
      </p:pic>
      <p:pic>
        <p:nvPicPr>
          <p:cNvPr id="17" name="Immagine 16" descr="Immagine che contiene mappa, schermo&#10;&#10;Descrizione generata automaticamente">
            <a:extLst>
              <a:ext uri="{FF2B5EF4-FFF2-40B4-BE49-F238E27FC236}">
                <a16:creationId xmlns:a16="http://schemas.microsoft.com/office/drawing/2014/main" id="{B7ED0199-004D-4B44-9956-398366E60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40" y="4451619"/>
            <a:ext cx="6113124" cy="1528281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BC12979-2034-41DF-8E9B-25476ABA1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62" y="4358916"/>
            <a:ext cx="6558338" cy="16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89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D8CDF464-CA46-4E29-9EA1-637039A6DB56}"/>
              </a:ext>
            </a:extLst>
          </p:cNvPr>
          <p:cNvSpPr/>
          <p:nvPr/>
        </p:nvSpPr>
        <p:spPr>
          <a:xfrm>
            <a:off x="729278" y="662078"/>
            <a:ext cx="26917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Conclusion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82435E-AFB3-4DB0-AD4F-3AC1993A500E}"/>
              </a:ext>
            </a:extLst>
          </p:cNvPr>
          <p:cNvSpPr txBox="1"/>
          <p:nvPr/>
        </p:nvSpPr>
        <p:spPr>
          <a:xfrm>
            <a:off x="904126" y="1828800"/>
            <a:ext cx="101200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Best </a:t>
            </a:r>
            <a:r>
              <a:rPr lang="it-IT" sz="2400" dirty="0" err="1"/>
              <a:t>gridsearch</a:t>
            </a:r>
            <a:r>
              <a:rPr lang="it-IT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XGBoost</a:t>
            </a:r>
            <a:r>
              <a:rPr lang="it-IT" sz="2400" dirty="0"/>
              <a:t> model;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Test </a:t>
            </a:r>
            <a:r>
              <a:rPr lang="it-IT" sz="2400" dirty="0" err="1"/>
              <a:t>resample</a:t>
            </a:r>
            <a:r>
              <a:rPr lang="it-IT" sz="2400" dirty="0"/>
              <a:t> of the data (</a:t>
            </a:r>
            <a:r>
              <a:rPr lang="it-IT" sz="2400" dirty="0" err="1"/>
              <a:t>weekly</a:t>
            </a:r>
            <a:r>
              <a:rPr lang="it-IT" sz="2400" dirty="0"/>
              <a:t>, </a:t>
            </a:r>
            <a:r>
              <a:rPr lang="it-IT" sz="2400" dirty="0" err="1"/>
              <a:t>monthly</a:t>
            </a:r>
            <a:r>
              <a:rPr lang="it-IT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Are the reasons that influence food security different from country to country or even from province to province?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NMF, PCA</a:t>
            </a:r>
          </a:p>
        </p:txBody>
      </p:sp>
    </p:spTree>
    <p:extLst>
      <p:ext uri="{BB962C8B-B14F-4D97-AF65-F5344CB8AC3E}">
        <p14:creationId xmlns:p14="http://schemas.microsoft.com/office/powerpoint/2010/main" val="253694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8AE5DC9-B9F2-4975-ACE1-40BA0B3928CD}"/>
              </a:ext>
            </a:extLst>
          </p:cNvPr>
          <p:cNvCxnSpPr/>
          <p:nvPr/>
        </p:nvCxnSpPr>
        <p:spPr>
          <a:xfrm>
            <a:off x="2383056" y="5999959"/>
            <a:ext cx="955438" cy="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3E16A95-CB6E-47EB-AF33-78128DF6F908}"/>
              </a:ext>
            </a:extLst>
          </p:cNvPr>
          <p:cNvCxnSpPr>
            <a:endCxn id="26" idx="6"/>
          </p:cNvCxnSpPr>
          <p:nvPr/>
        </p:nvCxnSpPr>
        <p:spPr>
          <a:xfrm>
            <a:off x="1421641" y="5999959"/>
            <a:ext cx="955438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ECF24B6-16EC-4B84-B0CC-95C6776B6150}"/>
              </a:ext>
            </a:extLst>
          </p:cNvPr>
          <p:cNvSpPr/>
          <p:nvPr/>
        </p:nvSpPr>
        <p:spPr>
          <a:xfrm>
            <a:off x="1210929" y="187176"/>
            <a:ext cx="3893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-apple-system"/>
              </a:rPr>
              <a:t>Food Consumption Score</a:t>
            </a:r>
            <a:endParaRPr lang="it-IT" sz="2800" b="1" dirty="0">
              <a:solidFill>
                <a:srgbClr val="0070C0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16F5D11-778B-47F8-B684-FE0F013CD2A7}"/>
              </a:ext>
            </a:extLst>
          </p:cNvPr>
          <p:cNvSpPr/>
          <p:nvPr/>
        </p:nvSpPr>
        <p:spPr>
          <a:xfrm>
            <a:off x="6305261" y="187176"/>
            <a:ext cx="5347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-apple-system"/>
              </a:rPr>
              <a:t>Reduced Coping Strategy Index</a:t>
            </a:r>
            <a:endParaRPr lang="it-IT" sz="2800" b="1" dirty="0">
              <a:solidFill>
                <a:schemeClr val="accent2"/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7611535-B21B-468A-94E0-FFE0DD1DBD88}"/>
              </a:ext>
            </a:extLst>
          </p:cNvPr>
          <p:cNvCxnSpPr/>
          <p:nvPr/>
        </p:nvCxnSpPr>
        <p:spPr>
          <a:xfrm>
            <a:off x="5962650" y="187176"/>
            <a:ext cx="0" cy="64326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11">
            <a:extLst>
              <a:ext uri="{FF2B5EF4-FFF2-40B4-BE49-F238E27FC236}">
                <a16:creationId xmlns:a16="http://schemas.microsoft.com/office/drawing/2014/main" id="{8E8E80B7-52F7-4BF0-916D-52851A226CFB}"/>
              </a:ext>
            </a:extLst>
          </p:cNvPr>
          <p:cNvSpPr/>
          <p:nvPr/>
        </p:nvSpPr>
        <p:spPr>
          <a:xfrm>
            <a:off x="405302" y="790486"/>
            <a:ext cx="54673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effectLst/>
              </a:rPr>
              <a:t>“I would like to ask you about all the different foods that your household members have eaten in the last 7 days. Could you please tell me how many days in the past week your household has eaten the following foods?”</a:t>
            </a:r>
            <a:endParaRPr lang="en-US" dirty="0"/>
          </a:p>
        </p:txBody>
      </p:sp>
      <p:pic>
        <p:nvPicPr>
          <p:cNvPr id="16" name="Immagine 1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64E09BA-ED0C-48AE-A735-5711722A5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43" y="2070906"/>
            <a:ext cx="2954613" cy="2005496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364C2341-8C93-47F5-B3D5-41134987022C}"/>
              </a:ext>
            </a:extLst>
          </p:cNvPr>
          <p:cNvSpPr/>
          <p:nvPr/>
        </p:nvSpPr>
        <p:spPr>
          <a:xfrm>
            <a:off x="409163" y="5278704"/>
            <a:ext cx="5372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Definition of three groups: </a:t>
            </a:r>
            <a:r>
              <a:rPr lang="en-US" i="1" dirty="0">
                <a:effectLst/>
              </a:rPr>
              <a:t>poor, borderline, acceptable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08C3583-06EA-4DA0-B6EC-0E38C7D94E8D}"/>
                  </a:ext>
                </a:extLst>
              </p:cNvPr>
              <p:cNvSpPr/>
              <p:nvPr/>
            </p:nvSpPr>
            <p:spPr>
              <a:xfrm>
                <a:off x="4460716" y="4444630"/>
                <a:ext cx="15164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400" dirty="0" err="1"/>
                  <a:t>is</a:t>
                </a:r>
                <a:r>
                  <a:rPr lang="it-IT" sz="1400" dirty="0"/>
                  <a:t> the food item frequency</a:t>
                </a:r>
              </a:p>
            </p:txBody>
          </p:sp>
        </mc:Choice>
        <mc:Fallback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08C3583-06EA-4DA0-B6EC-0E38C7D94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16" y="4444630"/>
                <a:ext cx="1516494" cy="523220"/>
              </a:xfrm>
              <a:prstGeom prst="rect">
                <a:avLst/>
              </a:prstGeom>
              <a:blipFill>
                <a:blip r:embed="rId3"/>
                <a:stretch>
                  <a:fillRect t="-2326" r="-1606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e 25">
            <a:extLst>
              <a:ext uri="{FF2B5EF4-FFF2-40B4-BE49-F238E27FC236}">
                <a16:creationId xmlns:a16="http://schemas.microsoft.com/office/drawing/2014/main" id="{3A3E253C-5836-44B8-90AC-0FB38D4AF132}"/>
              </a:ext>
            </a:extLst>
          </p:cNvPr>
          <p:cNvSpPr/>
          <p:nvPr/>
        </p:nvSpPr>
        <p:spPr>
          <a:xfrm>
            <a:off x="2291368" y="5957104"/>
            <a:ext cx="85711" cy="857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F7ACB55C-AFF5-40C7-840F-96D75D460AEF}"/>
              </a:ext>
            </a:extLst>
          </p:cNvPr>
          <p:cNvSpPr/>
          <p:nvPr/>
        </p:nvSpPr>
        <p:spPr>
          <a:xfrm>
            <a:off x="3336947" y="5949953"/>
            <a:ext cx="85711" cy="8571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393852FE-A583-49AB-BCBD-A6CA4C01C694}"/>
              </a:ext>
            </a:extLst>
          </p:cNvPr>
          <p:cNvCxnSpPr/>
          <p:nvPr/>
        </p:nvCxnSpPr>
        <p:spPr>
          <a:xfrm>
            <a:off x="3422658" y="5999959"/>
            <a:ext cx="955438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A45664D-E425-48BC-8499-D9433304F924}"/>
              </a:ext>
            </a:extLst>
          </p:cNvPr>
          <p:cNvSpPr txBox="1"/>
          <p:nvPr/>
        </p:nvSpPr>
        <p:spPr>
          <a:xfrm>
            <a:off x="1617943" y="5649669"/>
            <a:ext cx="114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&lt; 21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1079D59-5B3E-46F6-9671-56B040AF6A23}"/>
              </a:ext>
            </a:extLst>
          </p:cNvPr>
          <p:cNvSpPr txBox="1"/>
          <p:nvPr/>
        </p:nvSpPr>
        <p:spPr>
          <a:xfrm>
            <a:off x="3558839" y="5649669"/>
            <a:ext cx="114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B050"/>
                </a:solidFill>
              </a:rPr>
              <a:t>&gt; 35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0D5E5D1-9A9E-43A3-946F-D5AD7653AA57}"/>
              </a:ext>
            </a:extLst>
          </p:cNvPr>
          <p:cNvSpPr txBox="1"/>
          <p:nvPr/>
        </p:nvSpPr>
        <p:spPr>
          <a:xfrm>
            <a:off x="1568447" y="6035664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poor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753DCE6-6DA3-421A-95F5-132C924F18F7}"/>
              </a:ext>
            </a:extLst>
          </p:cNvPr>
          <p:cNvSpPr txBox="1"/>
          <p:nvPr/>
        </p:nvSpPr>
        <p:spPr>
          <a:xfrm>
            <a:off x="2257657" y="6046425"/>
            <a:ext cx="120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4"/>
                </a:solidFill>
              </a:rPr>
              <a:t>borderline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5780A0-9906-4158-86BE-66A2F8AD2E53}"/>
              </a:ext>
            </a:extLst>
          </p:cNvPr>
          <p:cNvSpPr txBox="1"/>
          <p:nvPr/>
        </p:nvSpPr>
        <p:spPr>
          <a:xfrm>
            <a:off x="3350280" y="6040264"/>
            <a:ext cx="128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00B050"/>
                </a:solidFill>
              </a:rPr>
              <a:t>acceptable</a:t>
            </a:r>
            <a:endParaRPr lang="it-IT" b="1" dirty="0">
              <a:solidFill>
                <a:srgbClr val="00B050"/>
              </a:solidFill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7DB9D650-E9C8-4BA0-AE31-331F8FDA15CC}"/>
              </a:ext>
            </a:extLst>
          </p:cNvPr>
          <p:cNvSpPr/>
          <p:nvPr/>
        </p:nvSpPr>
        <p:spPr>
          <a:xfrm>
            <a:off x="6096000" y="10674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effectLst/>
              </a:rPr>
              <a:t>“What do you do when don't have </a:t>
            </a:r>
            <a:r>
              <a:rPr lang="en-US" i="1" dirty="0" err="1">
                <a:effectLst/>
              </a:rPr>
              <a:t>adeguate</a:t>
            </a:r>
            <a:r>
              <a:rPr lang="en-US" i="1" dirty="0">
                <a:effectLst/>
              </a:rPr>
              <a:t> food, and don't have the money to buy food?”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0E1A79-D315-4C51-93FD-E3909D81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27" y="2235300"/>
            <a:ext cx="5746751" cy="192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8B33F621-A34B-4A7C-9E72-B25D8C44615D}"/>
              </a:ext>
            </a:extLst>
          </p:cNvPr>
          <p:cNvSpPr/>
          <p:nvPr/>
        </p:nvSpPr>
        <p:spPr>
          <a:xfrm>
            <a:off x="6214791" y="47559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Summarising</a:t>
            </a:r>
            <a:r>
              <a:rPr lang="en-US" dirty="0"/>
              <a:t>, the </a:t>
            </a:r>
            <a:r>
              <a:rPr lang="en-US" dirty="0" err="1"/>
              <a:t>rCSI</a:t>
            </a:r>
            <a:r>
              <a:rPr lang="en-US" dirty="0"/>
              <a:t> is a proxy indicator to monitor the adopted </a:t>
            </a:r>
            <a:r>
              <a:rPr lang="en-US" dirty="0" err="1"/>
              <a:t>behaviour</a:t>
            </a:r>
            <a:r>
              <a:rPr lang="en-US" dirty="0"/>
              <a:t> by households if they encounter a food shortages in the past 7 days from the survey.</a:t>
            </a:r>
          </a:p>
        </p:txBody>
      </p: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115CE146-2690-4AE6-8A37-BB899B9BAD5C}"/>
              </a:ext>
            </a:extLst>
          </p:cNvPr>
          <p:cNvGrpSpPr/>
          <p:nvPr/>
        </p:nvGrpSpPr>
        <p:grpSpPr>
          <a:xfrm>
            <a:off x="19584" y="4227353"/>
            <a:ext cx="4348544" cy="891719"/>
            <a:chOff x="114302" y="4206838"/>
            <a:chExt cx="4348544" cy="8917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6F6CCB0-17FF-4178-844A-D846FE94E826}"/>
                    </a:ext>
                  </a:extLst>
                </p:cNvPr>
                <p:cNvSpPr txBox="1"/>
                <p:nvPr/>
              </p:nvSpPr>
              <p:spPr>
                <a:xfrm>
                  <a:off x="114302" y="4239900"/>
                  <a:ext cx="2898925" cy="78457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𝐹𝐶𝑆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𝐹𝑜𝑜𝑑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𝑔𝑟𝑜𝑢𝑝𝑠</m:t>
                            </m:r>
                          </m:sup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8" name="CasellaDiTesto 17">
                  <a:extLst>
                    <a:ext uri="{FF2B5EF4-FFF2-40B4-BE49-F238E27FC236}">
                      <a16:creationId xmlns:a16="http://schemas.microsoft.com/office/drawing/2014/main" id="{B6F6CCB0-17FF-4178-844A-D846FE94E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02" y="4239900"/>
                  <a:ext cx="2898925" cy="7845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807467BD-D4A0-4102-A414-DB759D9AE2E0}"/>
                    </a:ext>
                  </a:extLst>
                </p:cNvPr>
                <p:cNvSpPr txBox="1"/>
                <p:nvPr/>
              </p:nvSpPr>
              <p:spPr>
                <a:xfrm>
                  <a:off x="2179209" y="4206838"/>
                  <a:ext cx="2283637" cy="8917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𝐹𝑜𝑜𝑑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𝑖𝑡𝑒𝑚𝑠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e>
                        </m:d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 smtClean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43" name="CasellaDiTesto 42">
                  <a:extLst>
                    <a:ext uri="{FF2B5EF4-FFF2-40B4-BE49-F238E27FC236}">
                      <a16:creationId xmlns:a16="http://schemas.microsoft.com/office/drawing/2014/main" id="{807467BD-D4A0-4102-A414-DB759D9AE2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209" y="4206838"/>
                  <a:ext cx="2283637" cy="8917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465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F29D4842-27F4-41EE-8359-93516EC79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5431"/>
            <a:ext cx="2803856" cy="2062163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0627A-FE44-46D6-9BFF-D1FA7CD19E46}"/>
              </a:ext>
            </a:extLst>
          </p:cNvPr>
          <p:cNvSpPr txBox="1"/>
          <p:nvPr/>
        </p:nvSpPr>
        <p:spPr>
          <a:xfrm>
            <a:off x="390525" y="390525"/>
            <a:ext cx="758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Where</a:t>
            </a:r>
            <a:r>
              <a:rPr lang="it-IT" sz="3600" dirty="0"/>
              <a:t> </a:t>
            </a:r>
            <a:r>
              <a:rPr lang="it-IT" sz="3600" dirty="0" err="1"/>
              <a:t>these</a:t>
            </a:r>
            <a:r>
              <a:rPr lang="it-IT" sz="3600" dirty="0"/>
              <a:t> surveys are </a:t>
            </a:r>
            <a:r>
              <a:rPr lang="it-IT" sz="3600" dirty="0" err="1"/>
              <a:t>conducted</a:t>
            </a:r>
            <a:r>
              <a:rPr lang="it-IT" sz="3600" dirty="0"/>
              <a:t>?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EB161BA-86D4-479A-A50C-533F42A6ED54}"/>
              </a:ext>
            </a:extLst>
          </p:cNvPr>
          <p:cNvSpPr/>
          <p:nvPr/>
        </p:nvSpPr>
        <p:spPr>
          <a:xfrm>
            <a:off x="495300" y="14814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data with which the indicators are built cover four countries: Nigeria, Burkina Faso, Syria and Yemen.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FA50694-70D9-4C17-9C90-37E76FC79F18}"/>
              </a:ext>
            </a:extLst>
          </p:cNvPr>
          <p:cNvSpPr/>
          <p:nvPr/>
        </p:nvSpPr>
        <p:spPr>
          <a:xfrm>
            <a:off x="6591300" y="59823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In each of these countries, the surveys are conducted at provincial (or sub-provincial) level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FB1A6A9-0E1B-4427-B1FF-14922096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463990"/>
            <a:ext cx="5114925" cy="28670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5F1DA69-4F21-4D53-A9FB-88E729DEB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823" y="3981450"/>
            <a:ext cx="3893177" cy="210571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F9859E0-A027-437D-A54E-3889CD9D8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267" y="361950"/>
            <a:ext cx="3233738" cy="22539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E47D289-3B6B-476E-90E0-7D25A16E1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8038" y="2000997"/>
            <a:ext cx="2803856" cy="1987280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7D84891-AF2D-42D6-B364-CB65A616CB5D}"/>
              </a:ext>
            </a:extLst>
          </p:cNvPr>
          <p:cNvCxnSpPr>
            <a:cxnSpLocks/>
          </p:cNvCxnSpPr>
          <p:nvPr/>
        </p:nvCxnSpPr>
        <p:spPr>
          <a:xfrm flipV="1">
            <a:off x="3018036" y="1724026"/>
            <a:ext cx="4906764" cy="1588530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DCC9BB7-B9A3-4CB2-B9D3-816747CEEFC5}"/>
              </a:ext>
            </a:extLst>
          </p:cNvPr>
          <p:cNvCxnSpPr>
            <a:cxnSpLocks/>
          </p:cNvCxnSpPr>
          <p:nvPr/>
        </p:nvCxnSpPr>
        <p:spPr>
          <a:xfrm flipV="1">
            <a:off x="1857375" y="2858498"/>
            <a:ext cx="7316589" cy="1129780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5245A3C-2063-405A-BCF1-C85664AC6E6B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71984" y="3766513"/>
            <a:ext cx="3924016" cy="328242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7B282F2-4203-4D46-8E9A-FF94CBC31E9E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219450" y="3874970"/>
            <a:ext cx="5079373" cy="1159335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46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ACD2F2-3389-4C9F-86F7-712199660196}"/>
              </a:ext>
            </a:extLst>
          </p:cNvPr>
          <p:cNvSpPr txBox="1"/>
          <p:nvPr/>
        </p:nvSpPr>
        <p:spPr>
          <a:xfrm>
            <a:off x="447262" y="631687"/>
            <a:ext cx="11306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Data are </a:t>
            </a:r>
            <a:r>
              <a:rPr lang="en-US" sz="2000" b="1" dirty="0"/>
              <a:t>daily time-series</a:t>
            </a:r>
            <a:r>
              <a:rPr lang="en-US" sz="2000" dirty="0"/>
              <a:t> at the provincial level:</a:t>
            </a: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59035D-CA2B-4735-9B59-A1369030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7" y="1562635"/>
            <a:ext cx="5705331" cy="24854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41B8FB8-5558-4A1A-8BB0-5DA403DD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382" y="1487506"/>
            <a:ext cx="5614313" cy="256062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56EABD-D4DD-4369-B42A-8B22BDE0F9C9}"/>
              </a:ext>
            </a:extLst>
          </p:cNvPr>
          <p:cNvSpPr txBox="1"/>
          <p:nvPr/>
        </p:nvSpPr>
        <p:spPr>
          <a:xfrm>
            <a:off x="447262" y="1273253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Example</a:t>
            </a:r>
            <a:r>
              <a:rPr lang="it-IT" dirty="0"/>
              <a:t>:</a:t>
            </a: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CB3B798-E36C-41EA-AF8E-B3DB2C7465D0}"/>
              </a:ext>
            </a:extLst>
          </p:cNvPr>
          <p:cNvSpPr/>
          <p:nvPr/>
        </p:nvSpPr>
        <p:spPr>
          <a:xfrm>
            <a:off x="319135" y="1895475"/>
            <a:ext cx="294353" cy="18939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B8E4A3B-7B5D-4D88-A8EA-9A74C333C658}"/>
              </a:ext>
            </a:extLst>
          </p:cNvPr>
          <p:cNvSpPr/>
          <p:nvPr/>
        </p:nvSpPr>
        <p:spPr>
          <a:xfrm>
            <a:off x="6157382" y="2057400"/>
            <a:ext cx="241295" cy="1552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D2A222-5DC3-4303-9CAB-7802892D6143}"/>
              </a:ext>
            </a:extLst>
          </p:cNvPr>
          <p:cNvSpPr txBox="1"/>
          <p:nvPr/>
        </p:nvSpPr>
        <p:spPr>
          <a:xfrm>
            <a:off x="447262" y="4301016"/>
            <a:ext cx="489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reference periods of the FCS time-series: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Nigeria</a:t>
            </a:r>
            <a:r>
              <a:rPr lang="en-US" sz="2000" dirty="0"/>
              <a:t>: </a:t>
            </a:r>
            <a:r>
              <a:rPr lang="en-US" i="1" dirty="0"/>
              <a:t>Jan 18, 2019 -  Feb 3, 2020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Syria</a:t>
            </a:r>
            <a:r>
              <a:rPr lang="en-US" sz="2000" dirty="0"/>
              <a:t>: </a:t>
            </a:r>
            <a:r>
              <a:rPr lang="en-US" i="1" dirty="0"/>
              <a:t>Aug 31, 2018 -  Feb 2, 2020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Burkina</a:t>
            </a:r>
            <a:r>
              <a:rPr lang="en-US" sz="2000" dirty="0"/>
              <a:t> </a:t>
            </a:r>
            <a:r>
              <a:rPr lang="en-US" sz="2000" b="1" dirty="0"/>
              <a:t>Faso</a:t>
            </a:r>
            <a:r>
              <a:rPr lang="en-US" sz="2000" dirty="0"/>
              <a:t>: </a:t>
            </a:r>
            <a:r>
              <a:rPr lang="en-US" i="1" dirty="0"/>
              <a:t>Sep 8, 2019 -  Feb 3,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Yemen</a:t>
            </a:r>
            <a:r>
              <a:rPr lang="en-US" sz="2000" dirty="0"/>
              <a:t>: </a:t>
            </a:r>
            <a:r>
              <a:rPr lang="en-US" i="1" dirty="0"/>
              <a:t>Jul 2, 2018 -  Feb 1, 2020</a:t>
            </a:r>
            <a:endParaRPr lang="en-US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6E55F58-5623-4222-AE81-7D126E019FFA}"/>
              </a:ext>
            </a:extLst>
          </p:cNvPr>
          <p:cNvSpPr txBox="1"/>
          <p:nvPr/>
        </p:nvSpPr>
        <p:spPr>
          <a:xfrm>
            <a:off x="226068" y="3802343"/>
            <a:ext cx="63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FCS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FF3C079-4316-48C3-A8D9-47B36F56CAB9}"/>
              </a:ext>
            </a:extLst>
          </p:cNvPr>
          <p:cNvSpPr txBox="1"/>
          <p:nvPr/>
        </p:nvSpPr>
        <p:spPr>
          <a:xfrm>
            <a:off x="6016552" y="3621050"/>
            <a:ext cx="63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</a:rPr>
              <a:t>rCSI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ACDDE6-2C64-4ED6-9624-4715DD215C3E}"/>
              </a:ext>
            </a:extLst>
          </p:cNvPr>
          <p:cNvSpPr txBox="1"/>
          <p:nvPr/>
        </p:nvSpPr>
        <p:spPr>
          <a:xfrm>
            <a:off x="6398677" y="4301016"/>
            <a:ext cx="4896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reference periods of the </a:t>
            </a:r>
            <a:r>
              <a:rPr lang="en-US" sz="2000" dirty="0" err="1"/>
              <a:t>rCSI</a:t>
            </a:r>
            <a:r>
              <a:rPr lang="en-US" sz="2000" dirty="0"/>
              <a:t> time-series: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Nigeria</a:t>
            </a:r>
            <a:r>
              <a:rPr lang="en-US" sz="2000" dirty="0"/>
              <a:t>: </a:t>
            </a:r>
            <a:r>
              <a:rPr lang="en-US" i="1" dirty="0"/>
              <a:t>May 25, 2019 -  Feb 29, 2020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Syria</a:t>
            </a:r>
            <a:r>
              <a:rPr lang="en-US" sz="2000" dirty="0"/>
              <a:t>: </a:t>
            </a:r>
            <a:r>
              <a:rPr lang="en-US" i="1" dirty="0"/>
              <a:t>Aug 31, 2018 -  Feb 27, 2020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Burkina</a:t>
            </a:r>
            <a:r>
              <a:rPr lang="en-US" sz="2000" dirty="0"/>
              <a:t> </a:t>
            </a:r>
            <a:r>
              <a:rPr lang="en-US" sz="2000" b="1" dirty="0"/>
              <a:t>Faso</a:t>
            </a:r>
            <a:r>
              <a:rPr lang="en-US" sz="2000" dirty="0"/>
              <a:t>: </a:t>
            </a:r>
            <a:r>
              <a:rPr lang="en-US" i="1" dirty="0"/>
              <a:t>Sep 8, 2019 -  Feb 29,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Yemen</a:t>
            </a:r>
            <a:r>
              <a:rPr lang="en-US" sz="2000" dirty="0"/>
              <a:t>: </a:t>
            </a:r>
            <a:r>
              <a:rPr lang="en-US" i="1" dirty="0"/>
              <a:t>Aug 22, 2018 -  Feb 26,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8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2B1BD1-DC1D-4A70-9FED-FC94C8AA9A79}"/>
              </a:ext>
            </a:extLst>
          </p:cNvPr>
          <p:cNvSpPr txBox="1"/>
          <p:nvPr/>
        </p:nvSpPr>
        <p:spPr>
          <a:xfrm>
            <a:off x="4677332" y="361950"/>
            <a:ext cx="758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Why</a:t>
            </a:r>
            <a:r>
              <a:rPr lang="it-IT" sz="3600" dirty="0"/>
              <a:t> Yemen?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63EFB9-7F77-4F6F-98F2-0B512C3C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34" y="1228382"/>
            <a:ext cx="7059132" cy="359722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D084844-9B9C-4157-AD6F-BFE617D6107C}"/>
              </a:ext>
            </a:extLst>
          </p:cNvPr>
          <p:cNvSpPr/>
          <p:nvPr/>
        </p:nvSpPr>
        <p:spPr>
          <a:xfrm>
            <a:off x="652462" y="5045709"/>
            <a:ext cx="11101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Having</a:t>
            </a:r>
            <a:r>
              <a:rPr lang="it-IT" dirty="0"/>
              <a:t> to study the </a:t>
            </a:r>
            <a:r>
              <a:rPr lang="it-IT" dirty="0" err="1"/>
              <a:t>underlying</a:t>
            </a:r>
            <a:r>
              <a:rPr lang="it-IT" dirty="0"/>
              <a:t> </a:t>
            </a:r>
            <a:r>
              <a:rPr lang="it-IT" dirty="0" err="1"/>
              <a:t>causes</a:t>
            </a:r>
            <a:r>
              <a:rPr lang="it-IT" dirty="0"/>
              <a:t> of the food security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indicators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makes </a:t>
            </a:r>
            <a:r>
              <a:rPr lang="it-IT" dirty="0" err="1"/>
              <a:t>sense</a:t>
            </a:r>
            <a:r>
              <a:rPr lang="it-IT" dirty="0"/>
              <a:t> to first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country </a:t>
            </a:r>
            <a:r>
              <a:rPr lang="it-IT" dirty="0" err="1"/>
              <a:t>indipendently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the reasons that influence food security different from country to country or even from province to province?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74698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2686" y="6791226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E95C488-01FB-4D8C-8A51-E2F1AF41A107}"/>
              </a:ext>
            </a:extLst>
          </p:cNvPr>
          <p:cNvSpPr/>
          <p:nvPr/>
        </p:nvSpPr>
        <p:spPr>
          <a:xfrm>
            <a:off x="409576" y="340808"/>
            <a:ext cx="6105524" cy="945068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 err="1">
                <a:solidFill>
                  <a:schemeClr val="bg1"/>
                </a:solidFill>
              </a:rPr>
              <a:t>Exogenous</a:t>
            </a:r>
            <a:r>
              <a:rPr lang="it-IT" sz="4400" dirty="0">
                <a:solidFill>
                  <a:schemeClr val="bg1"/>
                </a:solidFill>
              </a:rPr>
              <a:t> Data Sources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C9EFADD-B2FF-4BB1-B9EE-87A87550C71D}"/>
              </a:ext>
            </a:extLst>
          </p:cNvPr>
          <p:cNvSpPr/>
          <p:nvPr/>
        </p:nvSpPr>
        <p:spPr>
          <a:xfrm>
            <a:off x="485774" y="1513612"/>
            <a:ext cx="114776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4292E"/>
                </a:solidFill>
              </a:rPr>
              <a:t>I</a:t>
            </a:r>
            <a:r>
              <a:rPr lang="en-US" sz="2000" b="0" i="0" dirty="0">
                <a:solidFill>
                  <a:srgbClr val="24292E"/>
                </a:solidFill>
                <a:effectLst/>
              </a:rPr>
              <a:t>ntegration of additional exogenous data sources into the model allow to improve the effectiveness and accuracy of the forecast of the endogenous data sources.</a:t>
            </a:r>
            <a:endParaRPr lang="it-IT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BB540DC-86C5-4B46-A992-404346D273B3}"/>
              </a:ext>
            </a:extLst>
          </p:cNvPr>
          <p:cNvSpPr txBox="1"/>
          <p:nvPr/>
        </p:nvSpPr>
        <p:spPr>
          <a:xfrm>
            <a:off x="1079087" y="2401082"/>
            <a:ext cx="448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2"/>
                </a:solidFill>
              </a:rPr>
              <a:t>CONFLICTS: </a:t>
            </a:r>
            <a:r>
              <a:rPr lang="it-IT" sz="2000" b="1" dirty="0" err="1"/>
              <a:t>daily</a:t>
            </a:r>
            <a:r>
              <a:rPr lang="it-IT" sz="2000" b="1" dirty="0"/>
              <a:t> time-</a:t>
            </a:r>
            <a:r>
              <a:rPr lang="it-IT" sz="2000" b="1" dirty="0" err="1"/>
              <a:t>series</a:t>
            </a:r>
            <a:endParaRPr lang="it-IT" sz="2000" b="1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C65EBDB-DC71-48FC-ABCD-18B45231A4CE}"/>
              </a:ext>
            </a:extLst>
          </p:cNvPr>
          <p:cNvSpPr/>
          <p:nvPr/>
        </p:nvSpPr>
        <p:spPr>
          <a:xfrm>
            <a:off x="240889" y="2805759"/>
            <a:ext cx="57912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</a:rPr>
              <a:t>ACLED codes six types of events, both violent and non-violent, that may occur during a conflict.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AD56E49-4C1A-4ABA-9240-B1D632B1B502}"/>
              </a:ext>
            </a:extLst>
          </p:cNvPr>
          <p:cNvSpPr txBox="1"/>
          <p:nvPr/>
        </p:nvSpPr>
        <p:spPr>
          <a:xfrm>
            <a:off x="240889" y="3525556"/>
            <a:ext cx="1266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Example</a:t>
            </a:r>
            <a:r>
              <a:rPr lang="it-IT" sz="1600" dirty="0"/>
              <a:t>: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C9948DC9-9360-4F44-B7CD-ACB78574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9" y="3938677"/>
            <a:ext cx="5105399" cy="242037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9E0E24-2C62-4145-A7A0-48135C0792E0}"/>
              </a:ext>
            </a:extLst>
          </p:cNvPr>
          <p:cNvSpPr txBox="1"/>
          <p:nvPr/>
        </p:nvSpPr>
        <p:spPr>
          <a:xfrm>
            <a:off x="5924548" y="2401082"/>
            <a:ext cx="6619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2"/>
                </a:solidFill>
              </a:rPr>
              <a:t>RAINFALL &amp; VEGETATION: </a:t>
            </a:r>
            <a:r>
              <a:rPr lang="it-IT" sz="2000" b="1" dirty="0"/>
              <a:t>10-days time-</a:t>
            </a:r>
            <a:r>
              <a:rPr lang="it-IT" sz="2000" b="1" dirty="0" err="1"/>
              <a:t>series</a:t>
            </a:r>
            <a:endParaRPr lang="it-IT" sz="20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7FA783D-6957-4F17-A545-ECFD4289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79" y="3405484"/>
            <a:ext cx="6090395" cy="2575093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204A34DC-A0DF-429E-938A-778BDCA4C286}"/>
              </a:ext>
            </a:extLst>
          </p:cNvPr>
          <p:cNvSpPr/>
          <p:nvPr/>
        </p:nvSpPr>
        <p:spPr>
          <a:xfrm>
            <a:off x="5838823" y="2778103"/>
            <a:ext cx="6000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resample at daily level, the </a:t>
            </a:r>
            <a:r>
              <a:rPr lang="en-US" dirty="0" err="1"/>
              <a:t>dekad</a:t>
            </a:r>
            <a:r>
              <a:rPr lang="en-US" dirty="0"/>
              <a:t> amount of precipitations are equally divided between the days of the </a:t>
            </a:r>
            <a:r>
              <a:rPr lang="en-US" dirty="0" err="1"/>
              <a:t>dekad</a:t>
            </a:r>
            <a:r>
              <a:rPr lang="en-US" dirty="0"/>
              <a:t>.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28D1CCC-741C-4E50-82D7-78BBAECCFE1F}"/>
              </a:ext>
            </a:extLst>
          </p:cNvPr>
          <p:cNvSpPr/>
          <p:nvPr/>
        </p:nvSpPr>
        <p:spPr>
          <a:xfrm>
            <a:off x="5886450" y="6035889"/>
            <a:ext cx="5934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Similarly, the </a:t>
            </a:r>
            <a:r>
              <a:rPr lang="en-US" b="1" dirty="0"/>
              <a:t>NDVI index </a:t>
            </a:r>
            <a:r>
              <a:rPr lang="en-US" dirty="0"/>
              <a:t>time-series describe the density of green on a patch of land.</a:t>
            </a:r>
            <a:endParaRPr lang="it-IT" dirty="0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380AB0F-B33A-4CE5-94C8-20CD937B0A3A}"/>
              </a:ext>
            </a:extLst>
          </p:cNvPr>
          <p:cNvCxnSpPr/>
          <p:nvPr/>
        </p:nvCxnSpPr>
        <p:spPr>
          <a:xfrm>
            <a:off x="5553075" y="2311126"/>
            <a:ext cx="0" cy="4371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50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1FBF0D6-2EFC-4B72-81F3-58DEA6B1694E}"/>
              </a:ext>
            </a:extLst>
          </p:cNvPr>
          <p:cNvSpPr/>
          <p:nvPr/>
        </p:nvSpPr>
        <p:spPr>
          <a:xfrm>
            <a:off x="-9602" y="6786723"/>
            <a:ext cx="4582159" cy="927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E332BCE1-5129-420B-89A2-6D30ED5E1BBB}"/>
              </a:ext>
            </a:extLst>
          </p:cNvPr>
          <p:cNvSpPr/>
          <p:nvPr/>
        </p:nvSpPr>
        <p:spPr>
          <a:xfrm>
            <a:off x="10745023" y="6773070"/>
            <a:ext cx="1446977" cy="92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4C446C-C445-4386-A3AC-EA7325746EE8}"/>
              </a:ext>
            </a:extLst>
          </p:cNvPr>
          <p:cNvSpPr txBox="1"/>
          <p:nvPr/>
        </p:nvSpPr>
        <p:spPr>
          <a:xfrm>
            <a:off x="3746087" y="410357"/>
            <a:ext cx="448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accent2"/>
                </a:solidFill>
              </a:rPr>
              <a:t>MARKET PRICES: </a:t>
            </a:r>
            <a:r>
              <a:rPr lang="it-IT" sz="2000" b="1" dirty="0" err="1"/>
              <a:t>monthly</a:t>
            </a:r>
            <a:r>
              <a:rPr lang="it-IT" sz="2000" b="1" dirty="0"/>
              <a:t> time-</a:t>
            </a:r>
            <a:r>
              <a:rPr lang="it-IT" sz="2000" b="1" dirty="0" err="1"/>
              <a:t>series</a:t>
            </a:r>
            <a:endParaRPr lang="it-IT" sz="20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1C8024E-5463-443B-B0ED-389807ACB22A}"/>
              </a:ext>
            </a:extLst>
          </p:cNvPr>
          <p:cNvSpPr/>
          <p:nvPr/>
        </p:nvSpPr>
        <p:spPr>
          <a:xfrm>
            <a:off x="420481" y="982571"/>
            <a:ext cx="11351038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</a:rPr>
              <a:t>These data released by WFP regard the price of so</a:t>
            </a:r>
            <a:r>
              <a:rPr lang="en-US" sz="2000" dirty="0">
                <a:solidFill>
                  <a:srgbClr val="000000"/>
                </a:solidFill>
              </a:rPr>
              <a:t>me food and no food commodities (e.g. Maize, Rice, Tomatoes, Beans, Pasta, Fuel, Wage, etc.):</a:t>
            </a:r>
          </a:p>
          <a:p>
            <a:endParaRPr lang="it-IT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commodities are not uniformly present (data not available) for all provinces;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Some commodities are measured over time with different units type </a:t>
            </a:r>
            <a:r>
              <a:rPr lang="it-IT" dirty="0">
                <a:solidFill>
                  <a:srgbClr val="000000"/>
                </a:solidFill>
              </a:rPr>
              <a:t>(KG, MT, L, etc.);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AC74B942-D434-4994-B49B-839C3E55EC97}"/>
              </a:ext>
            </a:extLst>
          </p:cNvPr>
          <p:cNvSpPr/>
          <p:nvPr/>
        </p:nvSpPr>
        <p:spPr>
          <a:xfrm>
            <a:off x="229981" y="2636408"/>
            <a:ext cx="113510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The commodities are grouped according to the Food Consumption Score survey: 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Main staples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00B050"/>
                </a:solidFill>
              </a:rPr>
              <a:t>Condiments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Exchange rate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accent2"/>
                </a:solidFill>
              </a:rPr>
              <a:t>Fuel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7030A0"/>
                </a:solidFill>
              </a:rPr>
              <a:t>Meet, fish and eggs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000000"/>
                </a:solidFill>
              </a:rPr>
              <a:t>Pulses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Oil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Milling cost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Sugar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chemeClr val="accent6"/>
                </a:solidFill>
              </a:rPr>
              <a:t>Vegetables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Wage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b="1" dirty="0"/>
          </a:p>
          <a:p>
            <a:r>
              <a:rPr lang="en-US" sz="2000" dirty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8ADAEA-8B5D-4631-9099-C2ADF2921AC9}"/>
              </a:ext>
            </a:extLst>
          </p:cNvPr>
          <p:cNvSpPr txBox="1"/>
          <p:nvPr/>
        </p:nvSpPr>
        <p:spPr>
          <a:xfrm>
            <a:off x="420481" y="3397693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Example</a:t>
            </a:r>
            <a:r>
              <a:rPr lang="it-IT" dirty="0"/>
              <a:t>: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154A845-96C3-4977-A3A8-EF8C589C5524}"/>
              </a:ext>
            </a:extLst>
          </p:cNvPr>
          <p:cNvSpPr/>
          <p:nvPr/>
        </p:nvSpPr>
        <p:spPr>
          <a:xfrm>
            <a:off x="6968291" y="6104857"/>
            <a:ext cx="4848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Interpolation at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Helvetica Neue"/>
              </a:rPr>
              <a:t>daily level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using a polynomial interpolation of 2° order</a:t>
            </a:r>
            <a:endParaRPr lang="it-IT" sz="1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BBA97FE-A40E-4F33-9832-756CFBCB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84" y="3830165"/>
            <a:ext cx="5530016" cy="243676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B1114A2-04AC-49B9-8EDC-384B6BA3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7" y="3652071"/>
            <a:ext cx="5217393" cy="2307794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C4AF4B-ED85-4152-80F9-96E6B9B767C1}"/>
              </a:ext>
            </a:extLst>
          </p:cNvPr>
          <p:cNvSpPr txBox="1"/>
          <p:nvPr/>
        </p:nvSpPr>
        <p:spPr>
          <a:xfrm>
            <a:off x="8913622" y="4026698"/>
            <a:ext cx="2223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Finally</a:t>
            </a:r>
            <a:r>
              <a:rPr lang="it-IT" sz="2000" dirty="0"/>
              <a:t>, </a:t>
            </a:r>
            <a:r>
              <a:rPr lang="it-IT" sz="2000" dirty="0" err="1"/>
              <a:t>averaged</a:t>
            </a:r>
            <a:r>
              <a:rPr lang="it-IT" sz="2000" dirty="0"/>
              <a:t> to </a:t>
            </a:r>
            <a:r>
              <a:rPr lang="it-IT" sz="2000" dirty="0" err="1"/>
              <a:t>unique</a:t>
            </a:r>
            <a:r>
              <a:rPr lang="it-IT" sz="2000" dirty="0"/>
              <a:t> time-</a:t>
            </a:r>
            <a:r>
              <a:rPr lang="it-IT" sz="2000" dirty="0" err="1"/>
              <a:t>series</a:t>
            </a:r>
            <a:r>
              <a:rPr lang="it-IT" sz="2000" dirty="0"/>
              <a:t> group!</a:t>
            </a:r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50760A38-2B47-4AAC-91AF-9EBFD276C927}"/>
              </a:ext>
            </a:extLst>
          </p:cNvPr>
          <p:cNvSpPr/>
          <p:nvPr/>
        </p:nvSpPr>
        <p:spPr>
          <a:xfrm rot="16200000">
            <a:off x="6070592" y="4961414"/>
            <a:ext cx="536594" cy="490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69748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5482</TotalTime>
  <Words>2524</Words>
  <Application>Microsoft Office PowerPoint</Application>
  <PresentationFormat>Widescreen</PresentationFormat>
  <Paragraphs>400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Cambria Math</vt:lpstr>
      <vt:lpstr>Helvetica Neue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Foini</dc:creator>
  <cp:lastModifiedBy>Pietro Foini</cp:lastModifiedBy>
  <cp:revision>277</cp:revision>
  <dcterms:created xsi:type="dcterms:W3CDTF">2020-04-26T19:18:04Z</dcterms:created>
  <dcterms:modified xsi:type="dcterms:W3CDTF">2020-04-30T14:40:33Z</dcterms:modified>
</cp:coreProperties>
</file>